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2" r:id="rId8"/>
    <p:sldId id="261" r:id="rId9"/>
    <p:sldId id="264" r:id="rId10"/>
    <p:sldId id="265" r:id="rId11"/>
    <p:sldId id="266" r:id="rId12"/>
    <p:sldId id="267" r:id="rId13"/>
    <p:sldId id="268" r:id="rId14"/>
    <p:sldId id="273"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9827E-66B9-4CB6-BFA9-C776C0D668F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2395F31-46E1-49A0-AD8A-DDE9AA1C9C34}">
      <dgm:prSet/>
      <dgm:spPr/>
      <dgm:t>
        <a:bodyPr/>
        <a:lstStyle/>
        <a:p>
          <a:r>
            <a:rPr lang="en-US"/>
            <a:t>Problem Statement</a:t>
          </a:r>
        </a:p>
      </dgm:t>
    </dgm:pt>
    <dgm:pt modelId="{7602C9E4-9B27-4197-935A-D7EFD817B720}" type="parTrans" cxnId="{542997F6-CE42-4787-9E6F-A3607FF8F039}">
      <dgm:prSet/>
      <dgm:spPr/>
      <dgm:t>
        <a:bodyPr/>
        <a:lstStyle/>
        <a:p>
          <a:endParaRPr lang="en-US"/>
        </a:p>
      </dgm:t>
    </dgm:pt>
    <dgm:pt modelId="{60A636E5-7A66-45AE-B66D-853E42D63921}" type="sibTrans" cxnId="{542997F6-CE42-4787-9E6F-A3607FF8F039}">
      <dgm:prSet/>
      <dgm:spPr/>
      <dgm:t>
        <a:bodyPr/>
        <a:lstStyle/>
        <a:p>
          <a:endParaRPr lang="en-US"/>
        </a:p>
      </dgm:t>
    </dgm:pt>
    <dgm:pt modelId="{87F20C7D-1754-460B-B95E-DE2EA280A7B4}">
      <dgm:prSet/>
      <dgm:spPr/>
      <dgm:t>
        <a:bodyPr/>
        <a:lstStyle/>
        <a:p>
          <a:r>
            <a:rPr lang="en-US"/>
            <a:t>Project Goal</a:t>
          </a:r>
        </a:p>
      </dgm:t>
    </dgm:pt>
    <dgm:pt modelId="{DA89E078-D96F-4170-B882-932248939F3F}" type="parTrans" cxnId="{8617FEAF-A118-42ED-B6A1-AA7CFCFA226C}">
      <dgm:prSet/>
      <dgm:spPr/>
      <dgm:t>
        <a:bodyPr/>
        <a:lstStyle/>
        <a:p>
          <a:endParaRPr lang="en-US"/>
        </a:p>
      </dgm:t>
    </dgm:pt>
    <dgm:pt modelId="{B8C4F222-619D-4CBE-BECA-D0753F072FD0}" type="sibTrans" cxnId="{8617FEAF-A118-42ED-B6A1-AA7CFCFA226C}">
      <dgm:prSet/>
      <dgm:spPr/>
      <dgm:t>
        <a:bodyPr/>
        <a:lstStyle/>
        <a:p>
          <a:endParaRPr lang="en-US"/>
        </a:p>
      </dgm:t>
    </dgm:pt>
    <dgm:pt modelId="{E3A902DC-646A-479B-84E6-BCAB4B4513F8}">
      <dgm:prSet/>
      <dgm:spPr/>
      <dgm:t>
        <a:bodyPr/>
        <a:lstStyle/>
        <a:p>
          <a:r>
            <a:rPr lang="en-US"/>
            <a:t>Data</a:t>
          </a:r>
        </a:p>
      </dgm:t>
    </dgm:pt>
    <dgm:pt modelId="{F09878B2-6DEF-4547-A17A-14D8AEFF5ABD}" type="parTrans" cxnId="{CBE50EE4-BFD6-4EB4-AE28-73DEE19301AC}">
      <dgm:prSet/>
      <dgm:spPr/>
      <dgm:t>
        <a:bodyPr/>
        <a:lstStyle/>
        <a:p>
          <a:endParaRPr lang="en-US"/>
        </a:p>
      </dgm:t>
    </dgm:pt>
    <dgm:pt modelId="{BD8D5772-B324-4DFC-B8BB-9D54E4C19F74}" type="sibTrans" cxnId="{CBE50EE4-BFD6-4EB4-AE28-73DEE19301AC}">
      <dgm:prSet/>
      <dgm:spPr/>
      <dgm:t>
        <a:bodyPr/>
        <a:lstStyle/>
        <a:p>
          <a:endParaRPr lang="en-US"/>
        </a:p>
      </dgm:t>
    </dgm:pt>
    <dgm:pt modelId="{96C26FA0-B859-4C63-A4A2-B0C26BE92A43}">
      <dgm:prSet/>
      <dgm:spPr/>
      <dgm:t>
        <a:bodyPr/>
        <a:lstStyle/>
        <a:p>
          <a:r>
            <a:rPr lang="en-US"/>
            <a:t>EDA and Insights</a:t>
          </a:r>
        </a:p>
      </dgm:t>
    </dgm:pt>
    <dgm:pt modelId="{3796D3F2-A40C-41FB-AE8E-E895CD68ACCA}" type="parTrans" cxnId="{B08EAFCD-F53D-478C-BFCB-71456A5E05AF}">
      <dgm:prSet/>
      <dgm:spPr/>
      <dgm:t>
        <a:bodyPr/>
        <a:lstStyle/>
        <a:p>
          <a:endParaRPr lang="en-US"/>
        </a:p>
      </dgm:t>
    </dgm:pt>
    <dgm:pt modelId="{256CCC7E-4807-4041-8787-30B1E0730D2F}" type="sibTrans" cxnId="{B08EAFCD-F53D-478C-BFCB-71456A5E05AF}">
      <dgm:prSet/>
      <dgm:spPr/>
      <dgm:t>
        <a:bodyPr/>
        <a:lstStyle/>
        <a:p>
          <a:endParaRPr lang="en-US"/>
        </a:p>
      </dgm:t>
    </dgm:pt>
    <dgm:pt modelId="{B6BC5106-4A4A-4B32-9595-F3FD0D9A667A}">
      <dgm:prSet/>
      <dgm:spPr/>
      <dgm:t>
        <a:bodyPr/>
        <a:lstStyle/>
        <a:p>
          <a:r>
            <a:rPr lang="en-US"/>
            <a:t>Next Steps</a:t>
          </a:r>
        </a:p>
      </dgm:t>
    </dgm:pt>
    <dgm:pt modelId="{DA35C2E1-D243-4CCC-93C5-E7A7931C9F87}" type="parTrans" cxnId="{41FFED9B-6515-4B03-9370-EAF56F96085A}">
      <dgm:prSet/>
      <dgm:spPr/>
      <dgm:t>
        <a:bodyPr/>
        <a:lstStyle/>
        <a:p>
          <a:endParaRPr lang="en-US"/>
        </a:p>
      </dgm:t>
    </dgm:pt>
    <dgm:pt modelId="{C42090E1-9E5C-4D45-B267-93DE2E30F4FC}" type="sibTrans" cxnId="{41FFED9B-6515-4B03-9370-EAF56F96085A}">
      <dgm:prSet/>
      <dgm:spPr/>
      <dgm:t>
        <a:bodyPr/>
        <a:lstStyle/>
        <a:p>
          <a:endParaRPr lang="en-US"/>
        </a:p>
      </dgm:t>
    </dgm:pt>
    <dgm:pt modelId="{87FB4620-698C-435A-90F2-9ACD08909AE3}">
      <dgm:prSet/>
      <dgm:spPr/>
      <dgm:t>
        <a:bodyPr/>
        <a:lstStyle/>
        <a:p>
          <a:r>
            <a:rPr lang="en-US"/>
            <a:t>Future Scope</a:t>
          </a:r>
        </a:p>
      </dgm:t>
    </dgm:pt>
    <dgm:pt modelId="{D3D1F2BE-D903-432D-ABD6-2155F843FC70}" type="parTrans" cxnId="{97A47309-3E0D-4F0D-9E1E-981AF6BEC00A}">
      <dgm:prSet/>
      <dgm:spPr/>
      <dgm:t>
        <a:bodyPr/>
        <a:lstStyle/>
        <a:p>
          <a:endParaRPr lang="en-US"/>
        </a:p>
      </dgm:t>
    </dgm:pt>
    <dgm:pt modelId="{008FD967-0733-46AE-9D1A-E837C9725BD7}" type="sibTrans" cxnId="{97A47309-3E0D-4F0D-9E1E-981AF6BEC00A}">
      <dgm:prSet/>
      <dgm:spPr/>
      <dgm:t>
        <a:bodyPr/>
        <a:lstStyle/>
        <a:p>
          <a:endParaRPr lang="en-US"/>
        </a:p>
      </dgm:t>
    </dgm:pt>
    <dgm:pt modelId="{23EE4626-80D7-4C66-BBE6-6DEEBF0421E8}" type="pres">
      <dgm:prSet presAssocID="{4AF9827E-66B9-4CB6-BFA9-C776C0D668F2}" presName="linear" presStyleCnt="0">
        <dgm:presLayoutVars>
          <dgm:animLvl val="lvl"/>
          <dgm:resizeHandles val="exact"/>
        </dgm:presLayoutVars>
      </dgm:prSet>
      <dgm:spPr/>
    </dgm:pt>
    <dgm:pt modelId="{89F44C0E-BD19-440C-8FC7-2FADF1738D90}" type="pres">
      <dgm:prSet presAssocID="{62395F31-46E1-49A0-AD8A-DDE9AA1C9C34}" presName="parentText" presStyleLbl="node1" presStyleIdx="0" presStyleCnt="6">
        <dgm:presLayoutVars>
          <dgm:chMax val="0"/>
          <dgm:bulletEnabled val="1"/>
        </dgm:presLayoutVars>
      </dgm:prSet>
      <dgm:spPr/>
    </dgm:pt>
    <dgm:pt modelId="{BA211DDF-844A-4F38-91F6-E437E17BC464}" type="pres">
      <dgm:prSet presAssocID="{60A636E5-7A66-45AE-B66D-853E42D63921}" presName="spacer" presStyleCnt="0"/>
      <dgm:spPr/>
    </dgm:pt>
    <dgm:pt modelId="{3735E67F-CB3A-4D78-A293-96C882BB4413}" type="pres">
      <dgm:prSet presAssocID="{87F20C7D-1754-460B-B95E-DE2EA280A7B4}" presName="parentText" presStyleLbl="node1" presStyleIdx="1" presStyleCnt="6">
        <dgm:presLayoutVars>
          <dgm:chMax val="0"/>
          <dgm:bulletEnabled val="1"/>
        </dgm:presLayoutVars>
      </dgm:prSet>
      <dgm:spPr/>
    </dgm:pt>
    <dgm:pt modelId="{C4FB35E0-0B1D-46CC-B046-510879C6C6BE}" type="pres">
      <dgm:prSet presAssocID="{B8C4F222-619D-4CBE-BECA-D0753F072FD0}" presName="spacer" presStyleCnt="0"/>
      <dgm:spPr/>
    </dgm:pt>
    <dgm:pt modelId="{91052871-8A3C-4E8B-B7EA-BF9ED715E86D}" type="pres">
      <dgm:prSet presAssocID="{E3A902DC-646A-479B-84E6-BCAB4B4513F8}" presName="parentText" presStyleLbl="node1" presStyleIdx="2" presStyleCnt="6">
        <dgm:presLayoutVars>
          <dgm:chMax val="0"/>
          <dgm:bulletEnabled val="1"/>
        </dgm:presLayoutVars>
      </dgm:prSet>
      <dgm:spPr/>
    </dgm:pt>
    <dgm:pt modelId="{2A97F02A-275F-49FD-AD13-9E60290B4F64}" type="pres">
      <dgm:prSet presAssocID="{BD8D5772-B324-4DFC-B8BB-9D54E4C19F74}" presName="spacer" presStyleCnt="0"/>
      <dgm:spPr/>
    </dgm:pt>
    <dgm:pt modelId="{0C682304-2184-4297-989F-5E633E846B74}" type="pres">
      <dgm:prSet presAssocID="{96C26FA0-B859-4C63-A4A2-B0C26BE92A43}" presName="parentText" presStyleLbl="node1" presStyleIdx="3" presStyleCnt="6">
        <dgm:presLayoutVars>
          <dgm:chMax val="0"/>
          <dgm:bulletEnabled val="1"/>
        </dgm:presLayoutVars>
      </dgm:prSet>
      <dgm:spPr/>
    </dgm:pt>
    <dgm:pt modelId="{D482AF56-6AFF-4094-96B6-96CB56277DB2}" type="pres">
      <dgm:prSet presAssocID="{256CCC7E-4807-4041-8787-30B1E0730D2F}" presName="spacer" presStyleCnt="0"/>
      <dgm:spPr/>
    </dgm:pt>
    <dgm:pt modelId="{1257C1E7-0174-4F8B-AC13-8B67C0701A66}" type="pres">
      <dgm:prSet presAssocID="{B6BC5106-4A4A-4B32-9595-F3FD0D9A667A}" presName="parentText" presStyleLbl="node1" presStyleIdx="4" presStyleCnt="6">
        <dgm:presLayoutVars>
          <dgm:chMax val="0"/>
          <dgm:bulletEnabled val="1"/>
        </dgm:presLayoutVars>
      </dgm:prSet>
      <dgm:spPr/>
    </dgm:pt>
    <dgm:pt modelId="{BDD815F0-9AB9-4C66-8500-F9EBFA56FD0C}" type="pres">
      <dgm:prSet presAssocID="{C42090E1-9E5C-4D45-B267-93DE2E30F4FC}" presName="spacer" presStyleCnt="0"/>
      <dgm:spPr/>
    </dgm:pt>
    <dgm:pt modelId="{06454907-F3F7-4D82-8513-548708A6A332}" type="pres">
      <dgm:prSet presAssocID="{87FB4620-698C-435A-90F2-9ACD08909AE3}" presName="parentText" presStyleLbl="node1" presStyleIdx="5" presStyleCnt="6">
        <dgm:presLayoutVars>
          <dgm:chMax val="0"/>
          <dgm:bulletEnabled val="1"/>
        </dgm:presLayoutVars>
      </dgm:prSet>
      <dgm:spPr/>
    </dgm:pt>
  </dgm:ptLst>
  <dgm:cxnLst>
    <dgm:cxn modelId="{4516C908-4475-4E3D-B3EB-B8997EDA0FD6}" type="presOf" srcId="{96C26FA0-B859-4C63-A4A2-B0C26BE92A43}" destId="{0C682304-2184-4297-989F-5E633E846B74}" srcOrd="0" destOrd="0" presId="urn:microsoft.com/office/officeart/2005/8/layout/vList2"/>
    <dgm:cxn modelId="{97A47309-3E0D-4F0D-9E1E-981AF6BEC00A}" srcId="{4AF9827E-66B9-4CB6-BFA9-C776C0D668F2}" destId="{87FB4620-698C-435A-90F2-9ACD08909AE3}" srcOrd="5" destOrd="0" parTransId="{D3D1F2BE-D903-432D-ABD6-2155F843FC70}" sibTransId="{008FD967-0733-46AE-9D1A-E837C9725BD7}"/>
    <dgm:cxn modelId="{2CED5183-3988-47F8-9641-A0016F71328F}" type="presOf" srcId="{87F20C7D-1754-460B-B95E-DE2EA280A7B4}" destId="{3735E67F-CB3A-4D78-A293-96C882BB4413}" srcOrd="0" destOrd="0" presId="urn:microsoft.com/office/officeart/2005/8/layout/vList2"/>
    <dgm:cxn modelId="{D70DFC94-61CB-4C96-9C9E-B10E4821882F}" type="presOf" srcId="{87FB4620-698C-435A-90F2-9ACD08909AE3}" destId="{06454907-F3F7-4D82-8513-548708A6A332}" srcOrd="0" destOrd="0" presId="urn:microsoft.com/office/officeart/2005/8/layout/vList2"/>
    <dgm:cxn modelId="{41FFED9B-6515-4B03-9370-EAF56F96085A}" srcId="{4AF9827E-66B9-4CB6-BFA9-C776C0D668F2}" destId="{B6BC5106-4A4A-4B32-9595-F3FD0D9A667A}" srcOrd="4" destOrd="0" parTransId="{DA35C2E1-D243-4CCC-93C5-E7A7931C9F87}" sibTransId="{C42090E1-9E5C-4D45-B267-93DE2E30F4FC}"/>
    <dgm:cxn modelId="{F0FD17A0-118E-4886-888E-04495FA90857}" type="presOf" srcId="{E3A902DC-646A-479B-84E6-BCAB4B4513F8}" destId="{91052871-8A3C-4E8B-B7EA-BF9ED715E86D}" srcOrd="0" destOrd="0" presId="urn:microsoft.com/office/officeart/2005/8/layout/vList2"/>
    <dgm:cxn modelId="{8617FEAF-A118-42ED-B6A1-AA7CFCFA226C}" srcId="{4AF9827E-66B9-4CB6-BFA9-C776C0D668F2}" destId="{87F20C7D-1754-460B-B95E-DE2EA280A7B4}" srcOrd="1" destOrd="0" parTransId="{DA89E078-D96F-4170-B882-932248939F3F}" sibTransId="{B8C4F222-619D-4CBE-BECA-D0753F072FD0}"/>
    <dgm:cxn modelId="{526227BB-E799-4DAF-B3EF-155BFD87EB96}" type="presOf" srcId="{62395F31-46E1-49A0-AD8A-DDE9AA1C9C34}" destId="{89F44C0E-BD19-440C-8FC7-2FADF1738D90}" srcOrd="0" destOrd="0" presId="urn:microsoft.com/office/officeart/2005/8/layout/vList2"/>
    <dgm:cxn modelId="{E5654DCB-0676-4BC3-8605-BC05CB2C3370}" type="presOf" srcId="{B6BC5106-4A4A-4B32-9595-F3FD0D9A667A}" destId="{1257C1E7-0174-4F8B-AC13-8B67C0701A66}" srcOrd="0" destOrd="0" presId="urn:microsoft.com/office/officeart/2005/8/layout/vList2"/>
    <dgm:cxn modelId="{B08EAFCD-F53D-478C-BFCB-71456A5E05AF}" srcId="{4AF9827E-66B9-4CB6-BFA9-C776C0D668F2}" destId="{96C26FA0-B859-4C63-A4A2-B0C26BE92A43}" srcOrd="3" destOrd="0" parTransId="{3796D3F2-A40C-41FB-AE8E-E895CD68ACCA}" sibTransId="{256CCC7E-4807-4041-8787-30B1E0730D2F}"/>
    <dgm:cxn modelId="{839ADADC-3A7E-4E2D-B121-C2C7175A5139}" type="presOf" srcId="{4AF9827E-66B9-4CB6-BFA9-C776C0D668F2}" destId="{23EE4626-80D7-4C66-BBE6-6DEEBF0421E8}" srcOrd="0" destOrd="0" presId="urn:microsoft.com/office/officeart/2005/8/layout/vList2"/>
    <dgm:cxn modelId="{CBE50EE4-BFD6-4EB4-AE28-73DEE19301AC}" srcId="{4AF9827E-66B9-4CB6-BFA9-C776C0D668F2}" destId="{E3A902DC-646A-479B-84E6-BCAB4B4513F8}" srcOrd="2" destOrd="0" parTransId="{F09878B2-6DEF-4547-A17A-14D8AEFF5ABD}" sibTransId="{BD8D5772-B324-4DFC-B8BB-9D54E4C19F74}"/>
    <dgm:cxn modelId="{542997F6-CE42-4787-9E6F-A3607FF8F039}" srcId="{4AF9827E-66B9-4CB6-BFA9-C776C0D668F2}" destId="{62395F31-46E1-49A0-AD8A-DDE9AA1C9C34}" srcOrd="0" destOrd="0" parTransId="{7602C9E4-9B27-4197-935A-D7EFD817B720}" sibTransId="{60A636E5-7A66-45AE-B66D-853E42D63921}"/>
    <dgm:cxn modelId="{0058EA47-3839-4BC3-92E0-B6BBF12E778B}" type="presParOf" srcId="{23EE4626-80D7-4C66-BBE6-6DEEBF0421E8}" destId="{89F44C0E-BD19-440C-8FC7-2FADF1738D90}" srcOrd="0" destOrd="0" presId="urn:microsoft.com/office/officeart/2005/8/layout/vList2"/>
    <dgm:cxn modelId="{399A86CB-3F83-472A-BB6C-BDF8DB544EE5}" type="presParOf" srcId="{23EE4626-80D7-4C66-BBE6-6DEEBF0421E8}" destId="{BA211DDF-844A-4F38-91F6-E437E17BC464}" srcOrd="1" destOrd="0" presId="urn:microsoft.com/office/officeart/2005/8/layout/vList2"/>
    <dgm:cxn modelId="{2B3DFD5D-6FF9-450D-A8EF-268DB5860550}" type="presParOf" srcId="{23EE4626-80D7-4C66-BBE6-6DEEBF0421E8}" destId="{3735E67F-CB3A-4D78-A293-96C882BB4413}" srcOrd="2" destOrd="0" presId="urn:microsoft.com/office/officeart/2005/8/layout/vList2"/>
    <dgm:cxn modelId="{D52D6A1B-06AF-44C3-A733-114C85CF6CE0}" type="presParOf" srcId="{23EE4626-80D7-4C66-BBE6-6DEEBF0421E8}" destId="{C4FB35E0-0B1D-46CC-B046-510879C6C6BE}" srcOrd="3" destOrd="0" presId="urn:microsoft.com/office/officeart/2005/8/layout/vList2"/>
    <dgm:cxn modelId="{E347E7C8-DEFD-4332-9BB1-BD7169444A56}" type="presParOf" srcId="{23EE4626-80D7-4C66-BBE6-6DEEBF0421E8}" destId="{91052871-8A3C-4E8B-B7EA-BF9ED715E86D}" srcOrd="4" destOrd="0" presId="urn:microsoft.com/office/officeart/2005/8/layout/vList2"/>
    <dgm:cxn modelId="{1FCD946D-CF99-499C-A6DB-E3E009590847}" type="presParOf" srcId="{23EE4626-80D7-4C66-BBE6-6DEEBF0421E8}" destId="{2A97F02A-275F-49FD-AD13-9E60290B4F64}" srcOrd="5" destOrd="0" presId="urn:microsoft.com/office/officeart/2005/8/layout/vList2"/>
    <dgm:cxn modelId="{93C88E84-2346-4E21-A20A-4ACE8F7BC054}" type="presParOf" srcId="{23EE4626-80D7-4C66-BBE6-6DEEBF0421E8}" destId="{0C682304-2184-4297-989F-5E633E846B74}" srcOrd="6" destOrd="0" presId="urn:microsoft.com/office/officeart/2005/8/layout/vList2"/>
    <dgm:cxn modelId="{9D274C6B-6B57-4991-8B6D-752F652D808D}" type="presParOf" srcId="{23EE4626-80D7-4C66-BBE6-6DEEBF0421E8}" destId="{D482AF56-6AFF-4094-96B6-96CB56277DB2}" srcOrd="7" destOrd="0" presId="urn:microsoft.com/office/officeart/2005/8/layout/vList2"/>
    <dgm:cxn modelId="{230A3BE1-E6EC-4859-A5DB-A27293A9819C}" type="presParOf" srcId="{23EE4626-80D7-4C66-BBE6-6DEEBF0421E8}" destId="{1257C1E7-0174-4F8B-AC13-8B67C0701A66}" srcOrd="8" destOrd="0" presId="urn:microsoft.com/office/officeart/2005/8/layout/vList2"/>
    <dgm:cxn modelId="{97C783DE-1774-4368-AD44-A9CF62C82D8D}" type="presParOf" srcId="{23EE4626-80D7-4C66-BBE6-6DEEBF0421E8}" destId="{BDD815F0-9AB9-4C66-8500-F9EBFA56FD0C}" srcOrd="9" destOrd="0" presId="urn:microsoft.com/office/officeart/2005/8/layout/vList2"/>
    <dgm:cxn modelId="{363308F5-06C9-4E2C-8BFF-DA26FCCD082A}" type="presParOf" srcId="{23EE4626-80D7-4C66-BBE6-6DEEBF0421E8}" destId="{06454907-F3F7-4D82-8513-548708A6A33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F51CB6-BB70-4649-AF4D-1977B22C26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516857-BFF8-4AAB-8F80-E1BD9E59E80B}">
      <dgm:prSet/>
      <dgm:spPr/>
      <dgm:t>
        <a:bodyPr/>
        <a:lstStyle/>
        <a:p>
          <a:r>
            <a:rPr lang="en-US" b="0" i="0"/>
            <a:t>The project aims to predict the chance of acceptance into colleges and universities for international students based on a range of factors such as High School GPA, language proficiency (TOEFL, IELTS Academic, PTE, Duolingo, Cambridge), study gap, and number of backlogs.</a:t>
          </a:r>
          <a:endParaRPr lang="en-US"/>
        </a:p>
      </dgm:t>
    </dgm:pt>
    <dgm:pt modelId="{7B205C53-A7A6-4568-B2FE-A54D347CD699}" type="parTrans" cxnId="{B9AECA7B-BB86-4AB5-9EED-2DE77E562C23}">
      <dgm:prSet/>
      <dgm:spPr/>
      <dgm:t>
        <a:bodyPr/>
        <a:lstStyle/>
        <a:p>
          <a:endParaRPr lang="en-US"/>
        </a:p>
      </dgm:t>
    </dgm:pt>
    <dgm:pt modelId="{ACA530FB-B4C2-4BCC-B309-75BC7C5D7DC8}" type="sibTrans" cxnId="{B9AECA7B-BB86-4AB5-9EED-2DE77E562C23}">
      <dgm:prSet/>
      <dgm:spPr/>
      <dgm:t>
        <a:bodyPr/>
        <a:lstStyle/>
        <a:p>
          <a:endParaRPr lang="en-US"/>
        </a:p>
      </dgm:t>
    </dgm:pt>
    <dgm:pt modelId="{66EAA247-D25D-4251-AA0F-2283BD318F67}">
      <dgm:prSet/>
      <dgm:spPr/>
      <dgm:t>
        <a:bodyPr/>
        <a:lstStyle/>
        <a:p>
          <a:r>
            <a:rPr lang="en-US" b="0" i="0"/>
            <a:t>By analyzing these factors, the project seeks to develop a predictive model that can accurately estimate the probability of acceptance for each student.</a:t>
          </a:r>
          <a:endParaRPr lang="en-US"/>
        </a:p>
      </dgm:t>
    </dgm:pt>
    <dgm:pt modelId="{4506914E-87D0-423C-970B-DE9EF2C3DFB7}" type="parTrans" cxnId="{17EDDF24-5859-40AE-8D4D-807BF2F99073}">
      <dgm:prSet/>
      <dgm:spPr/>
      <dgm:t>
        <a:bodyPr/>
        <a:lstStyle/>
        <a:p>
          <a:endParaRPr lang="en-US"/>
        </a:p>
      </dgm:t>
    </dgm:pt>
    <dgm:pt modelId="{09DA0BD4-3595-4A3F-9A6E-86A8A4C2128E}" type="sibTrans" cxnId="{17EDDF24-5859-40AE-8D4D-807BF2F99073}">
      <dgm:prSet/>
      <dgm:spPr/>
      <dgm:t>
        <a:bodyPr/>
        <a:lstStyle/>
        <a:p>
          <a:endParaRPr lang="en-US"/>
        </a:p>
      </dgm:t>
    </dgm:pt>
    <dgm:pt modelId="{781D3C06-3D91-4CAF-B8C7-460AEB43C0C3}" type="pres">
      <dgm:prSet presAssocID="{F3F51CB6-BB70-4649-AF4D-1977B22C26A2}" presName="root" presStyleCnt="0">
        <dgm:presLayoutVars>
          <dgm:dir/>
          <dgm:resizeHandles val="exact"/>
        </dgm:presLayoutVars>
      </dgm:prSet>
      <dgm:spPr/>
    </dgm:pt>
    <dgm:pt modelId="{895AC6B2-A3AF-4E11-B778-91D0AEEB1264}" type="pres">
      <dgm:prSet presAssocID="{69516857-BFF8-4AAB-8F80-E1BD9E59E80B}" presName="compNode" presStyleCnt="0"/>
      <dgm:spPr/>
    </dgm:pt>
    <dgm:pt modelId="{FFAA8FA6-B79E-4BBC-871A-25CE6B75F670}" type="pres">
      <dgm:prSet presAssocID="{69516857-BFF8-4AAB-8F80-E1BD9E59E80B}" presName="bgRect" presStyleLbl="bgShp" presStyleIdx="0" presStyleCnt="2"/>
      <dgm:spPr/>
    </dgm:pt>
    <dgm:pt modelId="{ED2B5F54-CFD6-4577-95CA-927F709EEBCA}" type="pres">
      <dgm:prSet presAssocID="{69516857-BFF8-4AAB-8F80-E1BD9E59E8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9D97E6FA-3DEC-4B3B-87E3-4A8B29038710}" type="pres">
      <dgm:prSet presAssocID="{69516857-BFF8-4AAB-8F80-E1BD9E59E80B}" presName="spaceRect" presStyleCnt="0"/>
      <dgm:spPr/>
    </dgm:pt>
    <dgm:pt modelId="{4786E064-883A-46D9-9C9D-D8ED80192FC2}" type="pres">
      <dgm:prSet presAssocID="{69516857-BFF8-4AAB-8F80-E1BD9E59E80B}" presName="parTx" presStyleLbl="revTx" presStyleIdx="0" presStyleCnt="2">
        <dgm:presLayoutVars>
          <dgm:chMax val="0"/>
          <dgm:chPref val="0"/>
        </dgm:presLayoutVars>
      </dgm:prSet>
      <dgm:spPr/>
    </dgm:pt>
    <dgm:pt modelId="{1EC3D0E2-5689-4508-85B9-77820C0D88F1}" type="pres">
      <dgm:prSet presAssocID="{ACA530FB-B4C2-4BCC-B309-75BC7C5D7DC8}" presName="sibTrans" presStyleCnt="0"/>
      <dgm:spPr/>
    </dgm:pt>
    <dgm:pt modelId="{139D74E2-F457-4095-B32D-F5D5E1B94DBC}" type="pres">
      <dgm:prSet presAssocID="{66EAA247-D25D-4251-AA0F-2283BD318F67}" presName="compNode" presStyleCnt="0"/>
      <dgm:spPr/>
    </dgm:pt>
    <dgm:pt modelId="{B925DC01-6A6F-40A6-B6A3-13254E762306}" type="pres">
      <dgm:prSet presAssocID="{66EAA247-D25D-4251-AA0F-2283BD318F67}" presName="bgRect" presStyleLbl="bgShp" presStyleIdx="1" presStyleCnt="2"/>
      <dgm:spPr/>
    </dgm:pt>
    <dgm:pt modelId="{8785BC8B-2793-4459-9D7B-5CE6E1FE8F1C}" type="pres">
      <dgm:prSet presAssocID="{66EAA247-D25D-4251-AA0F-2283BD318F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9F8002CF-06DE-4F6F-9547-21B25A46376A}" type="pres">
      <dgm:prSet presAssocID="{66EAA247-D25D-4251-AA0F-2283BD318F67}" presName="spaceRect" presStyleCnt="0"/>
      <dgm:spPr/>
    </dgm:pt>
    <dgm:pt modelId="{D3B02E38-2105-4A02-BB15-0AEA4E51E20E}" type="pres">
      <dgm:prSet presAssocID="{66EAA247-D25D-4251-AA0F-2283BD318F67}" presName="parTx" presStyleLbl="revTx" presStyleIdx="1" presStyleCnt="2">
        <dgm:presLayoutVars>
          <dgm:chMax val="0"/>
          <dgm:chPref val="0"/>
        </dgm:presLayoutVars>
      </dgm:prSet>
      <dgm:spPr/>
    </dgm:pt>
  </dgm:ptLst>
  <dgm:cxnLst>
    <dgm:cxn modelId="{17EDDF24-5859-40AE-8D4D-807BF2F99073}" srcId="{F3F51CB6-BB70-4649-AF4D-1977B22C26A2}" destId="{66EAA247-D25D-4251-AA0F-2283BD318F67}" srcOrd="1" destOrd="0" parTransId="{4506914E-87D0-423C-970B-DE9EF2C3DFB7}" sibTransId="{09DA0BD4-3595-4A3F-9A6E-86A8A4C2128E}"/>
    <dgm:cxn modelId="{D1771659-2BEF-4703-A756-81893B0351E2}" type="presOf" srcId="{69516857-BFF8-4AAB-8F80-E1BD9E59E80B}" destId="{4786E064-883A-46D9-9C9D-D8ED80192FC2}" srcOrd="0" destOrd="0" presId="urn:microsoft.com/office/officeart/2018/2/layout/IconVerticalSolidList"/>
    <dgm:cxn modelId="{B9AECA7B-BB86-4AB5-9EED-2DE77E562C23}" srcId="{F3F51CB6-BB70-4649-AF4D-1977B22C26A2}" destId="{69516857-BFF8-4AAB-8F80-E1BD9E59E80B}" srcOrd="0" destOrd="0" parTransId="{7B205C53-A7A6-4568-B2FE-A54D347CD699}" sibTransId="{ACA530FB-B4C2-4BCC-B309-75BC7C5D7DC8}"/>
    <dgm:cxn modelId="{CCB2B491-B72A-46D8-B5CC-8206A9DF7370}" type="presOf" srcId="{66EAA247-D25D-4251-AA0F-2283BD318F67}" destId="{D3B02E38-2105-4A02-BB15-0AEA4E51E20E}" srcOrd="0" destOrd="0" presId="urn:microsoft.com/office/officeart/2018/2/layout/IconVerticalSolidList"/>
    <dgm:cxn modelId="{FD0F0BCE-88D9-4959-9260-3E766DD4FB18}" type="presOf" srcId="{F3F51CB6-BB70-4649-AF4D-1977B22C26A2}" destId="{781D3C06-3D91-4CAF-B8C7-460AEB43C0C3}" srcOrd="0" destOrd="0" presId="urn:microsoft.com/office/officeart/2018/2/layout/IconVerticalSolidList"/>
    <dgm:cxn modelId="{FF6B20C0-213E-4E6A-96A9-103BB97BD6E2}" type="presParOf" srcId="{781D3C06-3D91-4CAF-B8C7-460AEB43C0C3}" destId="{895AC6B2-A3AF-4E11-B778-91D0AEEB1264}" srcOrd="0" destOrd="0" presId="urn:microsoft.com/office/officeart/2018/2/layout/IconVerticalSolidList"/>
    <dgm:cxn modelId="{77FC5CBF-901A-4E52-BF1F-2C81FD8C150C}" type="presParOf" srcId="{895AC6B2-A3AF-4E11-B778-91D0AEEB1264}" destId="{FFAA8FA6-B79E-4BBC-871A-25CE6B75F670}" srcOrd="0" destOrd="0" presId="urn:microsoft.com/office/officeart/2018/2/layout/IconVerticalSolidList"/>
    <dgm:cxn modelId="{685140D2-2A0D-4A4A-B763-F58B1E138886}" type="presParOf" srcId="{895AC6B2-A3AF-4E11-B778-91D0AEEB1264}" destId="{ED2B5F54-CFD6-4577-95CA-927F709EEBCA}" srcOrd="1" destOrd="0" presId="urn:microsoft.com/office/officeart/2018/2/layout/IconVerticalSolidList"/>
    <dgm:cxn modelId="{D2688E37-9695-4FC4-84A8-C2C0650E094E}" type="presParOf" srcId="{895AC6B2-A3AF-4E11-B778-91D0AEEB1264}" destId="{9D97E6FA-3DEC-4B3B-87E3-4A8B29038710}" srcOrd="2" destOrd="0" presId="urn:microsoft.com/office/officeart/2018/2/layout/IconVerticalSolidList"/>
    <dgm:cxn modelId="{587211C2-A725-459D-8F98-3BB082620B76}" type="presParOf" srcId="{895AC6B2-A3AF-4E11-B778-91D0AEEB1264}" destId="{4786E064-883A-46D9-9C9D-D8ED80192FC2}" srcOrd="3" destOrd="0" presId="urn:microsoft.com/office/officeart/2018/2/layout/IconVerticalSolidList"/>
    <dgm:cxn modelId="{7908A201-6772-448E-A4D5-2F94B61239B5}" type="presParOf" srcId="{781D3C06-3D91-4CAF-B8C7-460AEB43C0C3}" destId="{1EC3D0E2-5689-4508-85B9-77820C0D88F1}" srcOrd="1" destOrd="0" presId="urn:microsoft.com/office/officeart/2018/2/layout/IconVerticalSolidList"/>
    <dgm:cxn modelId="{2FB0C0ED-83A9-4744-A352-93D0529EC9D0}" type="presParOf" srcId="{781D3C06-3D91-4CAF-B8C7-460AEB43C0C3}" destId="{139D74E2-F457-4095-B32D-F5D5E1B94DBC}" srcOrd="2" destOrd="0" presId="urn:microsoft.com/office/officeart/2018/2/layout/IconVerticalSolidList"/>
    <dgm:cxn modelId="{44BDD6A9-9AEF-4A3D-8BF1-34162DC352C3}" type="presParOf" srcId="{139D74E2-F457-4095-B32D-F5D5E1B94DBC}" destId="{B925DC01-6A6F-40A6-B6A3-13254E762306}" srcOrd="0" destOrd="0" presId="urn:microsoft.com/office/officeart/2018/2/layout/IconVerticalSolidList"/>
    <dgm:cxn modelId="{A966DCE3-F4AE-40EB-8BF6-335CBEB04429}" type="presParOf" srcId="{139D74E2-F457-4095-B32D-F5D5E1B94DBC}" destId="{8785BC8B-2793-4459-9D7B-5CE6E1FE8F1C}" srcOrd="1" destOrd="0" presId="urn:microsoft.com/office/officeart/2018/2/layout/IconVerticalSolidList"/>
    <dgm:cxn modelId="{969DA3E4-657A-4043-956E-2C0386E7D3A0}" type="presParOf" srcId="{139D74E2-F457-4095-B32D-F5D5E1B94DBC}" destId="{9F8002CF-06DE-4F6F-9547-21B25A46376A}" srcOrd="2" destOrd="0" presId="urn:microsoft.com/office/officeart/2018/2/layout/IconVerticalSolidList"/>
    <dgm:cxn modelId="{0C69A899-7969-444B-994C-D2E8A9D5A182}" type="presParOf" srcId="{139D74E2-F457-4095-B32D-F5D5E1B94DBC}" destId="{D3B02E38-2105-4A02-BB15-0AEA4E51E2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1DE6B-C3FB-4F47-BC20-BCE967C05A9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E17B43-4FFE-45F5-A37B-D6F5DC7F903E}">
      <dgm:prSet/>
      <dgm:spPr/>
      <dgm:t>
        <a:bodyPr/>
        <a:lstStyle/>
        <a:p>
          <a:r>
            <a:rPr lang="en-US" b="0" i="0"/>
            <a:t>Conduct further feature engineering and selection to improve the model's performance.</a:t>
          </a:r>
          <a:endParaRPr lang="en-US"/>
        </a:p>
      </dgm:t>
    </dgm:pt>
    <dgm:pt modelId="{A53F091A-4812-416E-9045-CBC523850C17}" type="parTrans" cxnId="{CE8FA283-A7E7-4CBD-837C-A4A67ADC0097}">
      <dgm:prSet/>
      <dgm:spPr/>
      <dgm:t>
        <a:bodyPr/>
        <a:lstStyle/>
        <a:p>
          <a:endParaRPr lang="en-US"/>
        </a:p>
      </dgm:t>
    </dgm:pt>
    <dgm:pt modelId="{A2BD71FD-E3F7-4C16-83EF-00B541803F73}" type="sibTrans" cxnId="{CE8FA283-A7E7-4CBD-837C-A4A67ADC0097}">
      <dgm:prSet/>
      <dgm:spPr/>
      <dgm:t>
        <a:bodyPr/>
        <a:lstStyle/>
        <a:p>
          <a:endParaRPr lang="en-US"/>
        </a:p>
      </dgm:t>
    </dgm:pt>
    <dgm:pt modelId="{D70AD381-EBBF-4E64-8579-CE8F9ECC5875}">
      <dgm:prSet/>
      <dgm:spPr/>
      <dgm:t>
        <a:bodyPr/>
        <a:lstStyle/>
        <a:p>
          <a:r>
            <a:rPr lang="en-US" b="0" i="0"/>
            <a:t>Explore different machine learning algorithms, such as Random Forest, to compare and enhance predictive capabilities.</a:t>
          </a:r>
          <a:endParaRPr lang="en-US"/>
        </a:p>
      </dgm:t>
    </dgm:pt>
    <dgm:pt modelId="{50F8B1A0-C5DD-44D6-A269-356AD6166748}" type="parTrans" cxnId="{B3E40AC0-2741-4F48-BFA5-A6ADEE09AD65}">
      <dgm:prSet/>
      <dgm:spPr/>
      <dgm:t>
        <a:bodyPr/>
        <a:lstStyle/>
        <a:p>
          <a:endParaRPr lang="en-US"/>
        </a:p>
      </dgm:t>
    </dgm:pt>
    <dgm:pt modelId="{4DEA9E9D-1F28-43FE-9768-76B963EDC3E7}" type="sibTrans" cxnId="{B3E40AC0-2741-4F48-BFA5-A6ADEE09AD65}">
      <dgm:prSet/>
      <dgm:spPr/>
      <dgm:t>
        <a:bodyPr/>
        <a:lstStyle/>
        <a:p>
          <a:endParaRPr lang="en-US"/>
        </a:p>
      </dgm:t>
    </dgm:pt>
    <dgm:pt modelId="{BB7BC22A-8389-4012-AA4D-0C17939FD995}">
      <dgm:prSet/>
      <dgm:spPr/>
      <dgm:t>
        <a:bodyPr/>
        <a:lstStyle/>
        <a:p>
          <a:r>
            <a:rPr lang="en-US" b="0" i="0"/>
            <a:t>Collect more data or expand the dataset to include a broader range of colleges and universities.</a:t>
          </a:r>
          <a:endParaRPr lang="en-US"/>
        </a:p>
      </dgm:t>
    </dgm:pt>
    <dgm:pt modelId="{C8198240-0C7C-43F7-ADD7-43595DC05DD8}" type="parTrans" cxnId="{7DA1E124-308B-408B-8AEB-6620CF7664E7}">
      <dgm:prSet/>
      <dgm:spPr/>
      <dgm:t>
        <a:bodyPr/>
        <a:lstStyle/>
        <a:p>
          <a:endParaRPr lang="en-US"/>
        </a:p>
      </dgm:t>
    </dgm:pt>
    <dgm:pt modelId="{C23E371E-5F7E-49C4-B1C2-2C33A7CF5766}" type="sibTrans" cxnId="{7DA1E124-308B-408B-8AEB-6620CF7664E7}">
      <dgm:prSet/>
      <dgm:spPr/>
      <dgm:t>
        <a:bodyPr/>
        <a:lstStyle/>
        <a:p>
          <a:endParaRPr lang="en-US"/>
        </a:p>
      </dgm:t>
    </dgm:pt>
    <dgm:pt modelId="{C7CB1ABD-56C2-4D6A-8A10-44C18CD5DF5A}" type="pres">
      <dgm:prSet presAssocID="{2131DE6B-C3FB-4F47-BC20-BCE967C05A93}" presName="root" presStyleCnt="0">
        <dgm:presLayoutVars>
          <dgm:dir/>
          <dgm:resizeHandles val="exact"/>
        </dgm:presLayoutVars>
      </dgm:prSet>
      <dgm:spPr/>
    </dgm:pt>
    <dgm:pt modelId="{E2FF752E-5ED9-4E11-A48B-1FC15EC478D9}" type="pres">
      <dgm:prSet presAssocID="{D2E17B43-4FFE-45F5-A37B-D6F5DC7F903E}" presName="compNode" presStyleCnt="0"/>
      <dgm:spPr/>
    </dgm:pt>
    <dgm:pt modelId="{2BC98BA9-2F1C-4B8A-A79B-4BCC0518B9B4}" type="pres">
      <dgm:prSet presAssocID="{D2E17B43-4FFE-45F5-A37B-D6F5DC7F903E}" presName="bgRect" presStyleLbl="bgShp" presStyleIdx="0" presStyleCnt="3"/>
      <dgm:spPr/>
    </dgm:pt>
    <dgm:pt modelId="{24EAC9F4-FFE8-447F-914D-54979FA7FA72}" type="pres">
      <dgm:prSet presAssocID="{D2E17B43-4FFE-45F5-A37B-D6F5DC7F90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761492D-E200-46FA-B376-4CCEC322A91D}" type="pres">
      <dgm:prSet presAssocID="{D2E17B43-4FFE-45F5-A37B-D6F5DC7F903E}" presName="spaceRect" presStyleCnt="0"/>
      <dgm:spPr/>
    </dgm:pt>
    <dgm:pt modelId="{7045CD3B-2332-46C5-8117-6E149CC618DE}" type="pres">
      <dgm:prSet presAssocID="{D2E17B43-4FFE-45F5-A37B-D6F5DC7F903E}" presName="parTx" presStyleLbl="revTx" presStyleIdx="0" presStyleCnt="3">
        <dgm:presLayoutVars>
          <dgm:chMax val="0"/>
          <dgm:chPref val="0"/>
        </dgm:presLayoutVars>
      </dgm:prSet>
      <dgm:spPr/>
    </dgm:pt>
    <dgm:pt modelId="{B7EE9108-1FEB-4F78-8B8C-378CDB301E6C}" type="pres">
      <dgm:prSet presAssocID="{A2BD71FD-E3F7-4C16-83EF-00B541803F73}" presName="sibTrans" presStyleCnt="0"/>
      <dgm:spPr/>
    </dgm:pt>
    <dgm:pt modelId="{777A9325-A0D5-42D9-AB92-B637E848EF32}" type="pres">
      <dgm:prSet presAssocID="{D70AD381-EBBF-4E64-8579-CE8F9ECC5875}" presName="compNode" presStyleCnt="0"/>
      <dgm:spPr/>
    </dgm:pt>
    <dgm:pt modelId="{8F9D5F8D-947E-4B77-B864-6423265DCA44}" type="pres">
      <dgm:prSet presAssocID="{D70AD381-EBBF-4E64-8579-CE8F9ECC5875}" presName="bgRect" presStyleLbl="bgShp" presStyleIdx="1" presStyleCnt="3"/>
      <dgm:spPr/>
    </dgm:pt>
    <dgm:pt modelId="{4F12D72D-4A96-42BE-B142-85F12F280417}" type="pres">
      <dgm:prSet presAssocID="{D70AD381-EBBF-4E64-8579-CE8F9ECC58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C54A31ED-1994-4762-8ECF-65C305EC6CE3}" type="pres">
      <dgm:prSet presAssocID="{D70AD381-EBBF-4E64-8579-CE8F9ECC5875}" presName="spaceRect" presStyleCnt="0"/>
      <dgm:spPr/>
    </dgm:pt>
    <dgm:pt modelId="{22617879-0C1F-451C-8E1D-80B20F99CD6C}" type="pres">
      <dgm:prSet presAssocID="{D70AD381-EBBF-4E64-8579-CE8F9ECC5875}" presName="parTx" presStyleLbl="revTx" presStyleIdx="1" presStyleCnt="3">
        <dgm:presLayoutVars>
          <dgm:chMax val="0"/>
          <dgm:chPref val="0"/>
        </dgm:presLayoutVars>
      </dgm:prSet>
      <dgm:spPr/>
    </dgm:pt>
    <dgm:pt modelId="{5D85FF58-FD31-4F1C-83F3-A5EFA9227351}" type="pres">
      <dgm:prSet presAssocID="{4DEA9E9D-1F28-43FE-9768-76B963EDC3E7}" presName="sibTrans" presStyleCnt="0"/>
      <dgm:spPr/>
    </dgm:pt>
    <dgm:pt modelId="{38ABB371-BED2-4060-9D2F-7BF595EA5DB2}" type="pres">
      <dgm:prSet presAssocID="{BB7BC22A-8389-4012-AA4D-0C17939FD995}" presName="compNode" presStyleCnt="0"/>
      <dgm:spPr/>
    </dgm:pt>
    <dgm:pt modelId="{D2B5A3D2-E3AA-4D16-9A81-C2D1F1A3A747}" type="pres">
      <dgm:prSet presAssocID="{BB7BC22A-8389-4012-AA4D-0C17939FD995}" presName="bgRect" presStyleLbl="bgShp" presStyleIdx="2" presStyleCnt="3"/>
      <dgm:spPr/>
    </dgm:pt>
    <dgm:pt modelId="{86DC64E8-C231-49E4-9FE1-028338ACAE5C}" type="pres">
      <dgm:prSet presAssocID="{BB7BC22A-8389-4012-AA4D-0C17939FD9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F2E022D7-A09C-4EDE-9B4B-A1C19DC63550}" type="pres">
      <dgm:prSet presAssocID="{BB7BC22A-8389-4012-AA4D-0C17939FD995}" presName="spaceRect" presStyleCnt="0"/>
      <dgm:spPr/>
    </dgm:pt>
    <dgm:pt modelId="{CC3D8C50-D487-47FB-A984-D63664C0158E}" type="pres">
      <dgm:prSet presAssocID="{BB7BC22A-8389-4012-AA4D-0C17939FD995}" presName="parTx" presStyleLbl="revTx" presStyleIdx="2" presStyleCnt="3">
        <dgm:presLayoutVars>
          <dgm:chMax val="0"/>
          <dgm:chPref val="0"/>
        </dgm:presLayoutVars>
      </dgm:prSet>
      <dgm:spPr/>
    </dgm:pt>
  </dgm:ptLst>
  <dgm:cxnLst>
    <dgm:cxn modelId="{7DA1E124-308B-408B-8AEB-6620CF7664E7}" srcId="{2131DE6B-C3FB-4F47-BC20-BCE967C05A93}" destId="{BB7BC22A-8389-4012-AA4D-0C17939FD995}" srcOrd="2" destOrd="0" parTransId="{C8198240-0C7C-43F7-ADD7-43595DC05DD8}" sibTransId="{C23E371E-5F7E-49C4-B1C2-2C33A7CF5766}"/>
    <dgm:cxn modelId="{8CA38E65-1CF7-491B-A9CE-E246E6F7D26D}" type="presOf" srcId="{D2E17B43-4FFE-45F5-A37B-D6F5DC7F903E}" destId="{7045CD3B-2332-46C5-8117-6E149CC618DE}" srcOrd="0" destOrd="0" presId="urn:microsoft.com/office/officeart/2018/2/layout/IconVerticalSolidList"/>
    <dgm:cxn modelId="{05FC2867-CA95-4F61-849C-C25B91658B7B}" type="presOf" srcId="{D70AD381-EBBF-4E64-8579-CE8F9ECC5875}" destId="{22617879-0C1F-451C-8E1D-80B20F99CD6C}" srcOrd="0" destOrd="0" presId="urn:microsoft.com/office/officeart/2018/2/layout/IconVerticalSolidList"/>
    <dgm:cxn modelId="{F438707E-4FAA-447D-ACDC-A735648A80CD}" type="presOf" srcId="{BB7BC22A-8389-4012-AA4D-0C17939FD995}" destId="{CC3D8C50-D487-47FB-A984-D63664C0158E}" srcOrd="0" destOrd="0" presId="urn:microsoft.com/office/officeart/2018/2/layout/IconVerticalSolidList"/>
    <dgm:cxn modelId="{CE8FA283-A7E7-4CBD-837C-A4A67ADC0097}" srcId="{2131DE6B-C3FB-4F47-BC20-BCE967C05A93}" destId="{D2E17B43-4FFE-45F5-A37B-D6F5DC7F903E}" srcOrd="0" destOrd="0" parTransId="{A53F091A-4812-416E-9045-CBC523850C17}" sibTransId="{A2BD71FD-E3F7-4C16-83EF-00B541803F73}"/>
    <dgm:cxn modelId="{F7E5C491-10F4-4A89-8DC9-A3A2BD2111AC}" type="presOf" srcId="{2131DE6B-C3FB-4F47-BC20-BCE967C05A93}" destId="{C7CB1ABD-56C2-4D6A-8A10-44C18CD5DF5A}" srcOrd="0" destOrd="0" presId="urn:microsoft.com/office/officeart/2018/2/layout/IconVerticalSolidList"/>
    <dgm:cxn modelId="{B3E40AC0-2741-4F48-BFA5-A6ADEE09AD65}" srcId="{2131DE6B-C3FB-4F47-BC20-BCE967C05A93}" destId="{D70AD381-EBBF-4E64-8579-CE8F9ECC5875}" srcOrd="1" destOrd="0" parTransId="{50F8B1A0-C5DD-44D6-A269-356AD6166748}" sibTransId="{4DEA9E9D-1F28-43FE-9768-76B963EDC3E7}"/>
    <dgm:cxn modelId="{B654AB9F-4C09-4054-A422-187E1460CBDE}" type="presParOf" srcId="{C7CB1ABD-56C2-4D6A-8A10-44C18CD5DF5A}" destId="{E2FF752E-5ED9-4E11-A48B-1FC15EC478D9}" srcOrd="0" destOrd="0" presId="urn:microsoft.com/office/officeart/2018/2/layout/IconVerticalSolidList"/>
    <dgm:cxn modelId="{E2339F86-2CE7-40C3-B34F-77011ABF42FC}" type="presParOf" srcId="{E2FF752E-5ED9-4E11-A48B-1FC15EC478D9}" destId="{2BC98BA9-2F1C-4B8A-A79B-4BCC0518B9B4}" srcOrd="0" destOrd="0" presId="urn:microsoft.com/office/officeart/2018/2/layout/IconVerticalSolidList"/>
    <dgm:cxn modelId="{F4E178BA-0DCE-491B-BA85-58F467DD9642}" type="presParOf" srcId="{E2FF752E-5ED9-4E11-A48B-1FC15EC478D9}" destId="{24EAC9F4-FFE8-447F-914D-54979FA7FA72}" srcOrd="1" destOrd="0" presId="urn:microsoft.com/office/officeart/2018/2/layout/IconVerticalSolidList"/>
    <dgm:cxn modelId="{D91CE4CF-72B6-4ACC-9187-C5EDB76634DD}" type="presParOf" srcId="{E2FF752E-5ED9-4E11-A48B-1FC15EC478D9}" destId="{9761492D-E200-46FA-B376-4CCEC322A91D}" srcOrd="2" destOrd="0" presId="urn:microsoft.com/office/officeart/2018/2/layout/IconVerticalSolidList"/>
    <dgm:cxn modelId="{1746D5EA-F170-464D-AA01-EC5643806083}" type="presParOf" srcId="{E2FF752E-5ED9-4E11-A48B-1FC15EC478D9}" destId="{7045CD3B-2332-46C5-8117-6E149CC618DE}" srcOrd="3" destOrd="0" presId="urn:microsoft.com/office/officeart/2018/2/layout/IconVerticalSolidList"/>
    <dgm:cxn modelId="{55D99377-002A-46D4-871C-B3F78D5F5F11}" type="presParOf" srcId="{C7CB1ABD-56C2-4D6A-8A10-44C18CD5DF5A}" destId="{B7EE9108-1FEB-4F78-8B8C-378CDB301E6C}" srcOrd="1" destOrd="0" presId="urn:microsoft.com/office/officeart/2018/2/layout/IconVerticalSolidList"/>
    <dgm:cxn modelId="{A74E9030-316A-4C95-91B5-944435C8E54A}" type="presParOf" srcId="{C7CB1ABD-56C2-4D6A-8A10-44C18CD5DF5A}" destId="{777A9325-A0D5-42D9-AB92-B637E848EF32}" srcOrd="2" destOrd="0" presId="urn:microsoft.com/office/officeart/2018/2/layout/IconVerticalSolidList"/>
    <dgm:cxn modelId="{A152CAD8-241A-4CA6-9978-9070D7D19D30}" type="presParOf" srcId="{777A9325-A0D5-42D9-AB92-B637E848EF32}" destId="{8F9D5F8D-947E-4B77-B864-6423265DCA44}" srcOrd="0" destOrd="0" presId="urn:microsoft.com/office/officeart/2018/2/layout/IconVerticalSolidList"/>
    <dgm:cxn modelId="{5E25EDA4-E6FC-4023-B1B4-C21384F062B8}" type="presParOf" srcId="{777A9325-A0D5-42D9-AB92-B637E848EF32}" destId="{4F12D72D-4A96-42BE-B142-85F12F280417}" srcOrd="1" destOrd="0" presId="urn:microsoft.com/office/officeart/2018/2/layout/IconVerticalSolidList"/>
    <dgm:cxn modelId="{F9191A36-253A-4D0F-BFDB-29625CE4EA74}" type="presParOf" srcId="{777A9325-A0D5-42D9-AB92-B637E848EF32}" destId="{C54A31ED-1994-4762-8ECF-65C305EC6CE3}" srcOrd="2" destOrd="0" presId="urn:microsoft.com/office/officeart/2018/2/layout/IconVerticalSolidList"/>
    <dgm:cxn modelId="{377AC418-F8C0-4103-92D6-0175EF688D1A}" type="presParOf" srcId="{777A9325-A0D5-42D9-AB92-B637E848EF32}" destId="{22617879-0C1F-451C-8E1D-80B20F99CD6C}" srcOrd="3" destOrd="0" presId="urn:microsoft.com/office/officeart/2018/2/layout/IconVerticalSolidList"/>
    <dgm:cxn modelId="{F7E8776C-073A-4B8A-95C2-286B1AF7AA76}" type="presParOf" srcId="{C7CB1ABD-56C2-4D6A-8A10-44C18CD5DF5A}" destId="{5D85FF58-FD31-4F1C-83F3-A5EFA9227351}" srcOrd="3" destOrd="0" presId="urn:microsoft.com/office/officeart/2018/2/layout/IconVerticalSolidList"/>
    <dgm:cxn modelId="{FCB3CF5E-05E8-4B08-919C-556B8A7FC94C}" type="presParOf" srcId="{C7CB1ABD-56C2-4D6A-8A10-44C18CD5DF5A}" destId="{38ABB371-BED2-4060-9D2F-7BF595EA5DB2}" srcOrd="4" destOrd="0" presId="urn:microsoft.com/office/officeart/2018/2/layout/IconVerticalSolidList"/>
    <dgm:cxn modelId="{ED499948-26A9-4C0C-91B3-BB56294215AF}" type="presParOf" srcId="{38ABB371-BED2-4060-9D2F-7BF595EA5DB2}" destId="{D2B5A3D2-E3AA-4D16-9A81-C2D1F1A3A747}" srcOrd="0" destOrd="0" presId="urn:microsoft.com/office/officeart/2018/2/layout/IconVerticalSolidList"/>
    <dgm:cxn modelId="{1212400E-2EAC-437E-A373-8EBD2C0E2166}" type="presParOf" srcId="{38ABB371-BED2-4060-9D2F-7BF595EA5DB2}" destId="{86DC64E8-C231-49E4-9FE1-028338ACAE5C}" srcOrd="1" destOrd="0" presId="urn:microsoft.com/office/officeart/2018/2/layout/IconVerticalSolidList"/>
    <dgm:cxn modelId="{81DDA632-F294-4BFF-9309-28EF040B4957}" type="presParOf" srcId="{38ABB371-BED2-4060-9D2F-7BF595EA5DB2}" destId="{F2E022D7-A09C-4EDE-9B4B-A1C19DC63550}" srcOrd="2" destOrd="0" presId="urn:microsoft.com/office/officeart/2018/2/layout/IconVerticalSolidList"/>
    <dgm:cxn modelId="{A21F8FE4-44C8-4A1B-8BB6-8D99F70DF4CC}" type="presParOf" srcId="{38ABB371-BED2-4060-9D2F-7BF595EA5DB2}" destId="{CC3D8C50-D487-47FB-A984-D63664C015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44C0E-BD19-440C-8FC7-2FADF1738D90}">
      <dsp:nvSpPr>
        <dsp:cNvPr id="0" name=""/>
        <dsp:cNvSpPr/>
      </dsp:nvSpPr>
      <dsp:spPr>
        <a:xfrm>
          <a:off x="0" y="57879"/>
          <a:ext cx="6879517"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Problem Statement</a:t>
          </a:r>
        </a:p>
      </dsp:txBody>
      <dsp:txXfrm>
        <a:off x="43321" y="101200"/>
        <a:ext cx="6792875" cy="800803"/>
      </dsp:txXfrm>
    </dsp:sp>
    <dsp:sp modelId="{3735E67F-CB3A-4D78-A293-96C882BB4413}">
      <dsp:nvSpPr>
        <dsp:cNvPr id="0" name=""/>
        <dsp:cNvSpPr/>
      </dsp:nvSpPr>
      <dsp:spPr>
        <a:xfrm>
          <a:off x="0" y="1051884"/>
          <a:ext cx="6879517" cy="887445"/>
        </a:xfrm>
        <a:prstGeom prst="roundRect">
          <a:avLst/>
        </a:prstGeom>
        <a:solidFill>
          <a:schemeClr val="accent2">
            <a:hueOff val="-292918"/>
            <a:satOff val="-1336"/>
            <a:lumOff val="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Project Goal</a:t>
          </a:r>
        </a:p>
      </dsp:txBody>
      <dsp:txXfrm>
        <a:off x="43321" y="1095205"/>
        <a:ext cx="6792875" cy="800803"/>
      </dsp:txXfrm>
    </dsp:sp>
    <dsp:sp modelId="{91052871-8A3C-4E8B-B7EA-BF9ED715E86D}">
      <dsp:nvSpPr>
        <dsp:cNvPr id="0" name=""/>
        <dsp:cNvSpPr/>
      </dsp:nvSpPr>
      <dsp:spPr>
        <a:xfrm>
          <a:off x="0" y="2045890"/>
          <a:ext cx="6879517" cy="887445"/>
        </a:xfrm>
        <a:prstGeom prst="roundRect">
          <a:avLst/>
        </a:prstGeom>
        <a:solidFill>
          <a:schemeClr val="accent2">
            <a:hueOff val="-585836"/>
            <a:satOff val="-2672"/>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Data</a:t>
          </a:r>
        </a:p>
      </dsp:txBody>
      <dsp:txXfrm>
        <a:off x="43321" y="2089211"/>
        <a:ext cx="6792875" cy="800803"/>
      </dsp:txXfrm>
    </dsp:sp>
    <dsp:sp modelId="{0C682304-2184-4297-989F-5E633E846B74}">
      <dsp:nvSpPr>
        <dsp:cNvPr id="0" name=""/>
        <dsp:cNvSpPr/>
      </dsp:nvSpPr>
      <dsp:spPr>
        <a:xfrm>
          <a:off x="0" y="3039895"/>
          <a:ext cx="6879517" cy="887445"/>
        </a:xfrm>
        <a:prstGeom prst="roundRect">
          <a:avLst/>
        </a:prstGeom>
        <a:solidFill>
          <a:schemeClr val="accent2">
            <a:hueOff val="-878754"/>
            <a:satOff val="-4007"/>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EDA and Insights</a:t>
          </a:r>
        </a:p>
      </dsp:txBody>
      <dsp:txXfrm>
        <a:off x="43321" y="3083216"/>
        <a:ext cx="6792875" cy="800803"/>
      </dsp:txXfrm>
    </dsp:sp>
    <dsp:sp modelId="{1257C1E7-0174-4F8B-AC13-8B67C0701A66}">
      <dsp:nvSpPr>
        <dsp:cNvPr id="0" name=""/>
        <dsp:cNvSpPr/>
      </dsp:nvSpPr>
      <dsp:spPr>
        <a:xfrm>
          <a:off x="0" y="4033900"/>
          <a:ext cx="6879517" cy="887445"/>
        </a:xfrm>
        <a:prstGeom prst="roundRect">
          <a:avLst/>
        </a:prstGeom>
        <a:solidFill>
          <a:schemeClr val="accent2">
            <a:hueOff val="-1171672"/>
            <a:satOff val="-5343"/>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Next Steps</a:t>
          </a:r>
        </a:p>
      </dsp:txBody>
      <dsp:txXfrm>
        <a:off x="43321" y="4077221"/>
        <a:ext cx="6792875" cy="800803"/>
      </dsp:txXfrm>
    </dsp:sp>
    <dsp:sp modelId="{06454907-F3F7-4D82-8513-548708A6A332}">
      <dsp:nvSpPr>
        <dsp:cNvPr id="0" name=""/>
        <dsp:cNvSpPr/>
      </dsp:nvSpPr>
      <dsp:spPr>
        <a:xfrm>
          <a:off x="0" y="5027905"/>
          <a:ext cx="6879517" cy="887445"/>
        </a:xfrm>
        <a:prstGeom prst="roundRect">
          <a:avLst/>
        </a:prstGeom>
        <a:solidFill>
          <a:schemeClr val="accent2">
            <a:hueOff val="-1464590"/>
            <a:satOff val="-6679"/>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Future Scope</a:t>
          </a:r>
        </a:p>
      </dsp:txBody>
      <dsp:txXfrm>
        <a:off x="43321" y="5071226"/>
        <a:ext cx="6792875" cy="800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A8FA6-B79E-4BBC-871A-25CE6B75F670}">
      <dsp:nvSpPr>
        <dsp:cNvPr id="0" name=""/>
        <dsp:cNvSpPr/>
      </dsp:nvSpPr>
      <dsp:spPr>
        <a:xfrm>
          <a:off x="0" y="948272"/>
          <a:ext cx="6671747" cy="17506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B5F54-CFD6-4577-95CA-927F709EEBCA}">
      <dsp:nvSpPr>
        <dsp:cNvPr id="0" name=""/>
        <dsp:cNvSpPr/>
      </dsp:nvSpPr>
      <dsp:spPr>
        <a:xfrm>
          <a:off x="529573" y="1342169"/>
          <a:ext cx="962860" cy="962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86E064-883A-46D9-9C9D-D8ED80192FC2}">
      <dsp:nvSpPr>
        <dsp:cNvPr id="0" name=""/>
        <dsp:cNvSpPr/>
      </dsp:nvSpPr>
      <dsp:spPr>
        <a:xfrm>
          <a:off x="2022008" y="948272"/>
          <a:ext cx="4649738" cy="1750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8" tIns="185278" rIns="185278" bIns="185278" numCol="1" spcCol="1270" anchor="ctr" anchorCtr="0">
          <a:noAutofit/>
        </a:bodyPr>
        <a:lstStyle/>
        <a:p>
          <a:pPr marL="0" lvl="0" indent="0" algn="l" defTabSz="622300">
            <a:lnSpc>
              <a:spcPct val="90000"/>
            </a:lnSpc>
            <a:spcBef>
              <a:spcPct val="0"/>
            </a:spcBef>
            <a:spcAft>
              <a:spcPct val="35000"/>
            </a:spcAft>
            <a:buNone/>
          </a:pPr>
          <a:r>
            <a:rPr lang="en-US" sz="1400" b="0" i="0" kern="1200"/>
            <a:t>The project aims to predict the chance of acceptance into colleges and universities for international students based on a range of factors such as High School GPA, language proficiency (TOEFL, IELTS Academic, PTE, Duolingo, Cambridge), study gap, and number of backlogs.</a:t>
          </a:r>
          <a:endParaRPr lang="en-US" sz="1400" kern="1200"/>
        </a:p>
      </dsp:txBody>
      <dsp:txXfrm>
        <a:off x="2022008" y="948272"/>
        <a:ext cx="4649738" cy="1750656"/>
      </dsp:txXfrm>
    </dsp:sp>
    <dsp:sp modelId="{B925DC01-6A6F-40A6-B6A3-13254E762306}">
      <dsp:nvSpPr>
        <dsp:cNvPr id="0" name=""/>
        <dsp:cNvSpPr/>
      </dsp:nvSpPr>
      <dsp:spPr>
        <a:xfrm>
          <a:off x="0" y="3136592"/>
          <a:ext cx="6671747" cy="17506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5BC8B-2793-4459-9D7B-5CE6E1FE8F1C}">
      <dsp:nvSpPr>
        <dsp:cNvPr id="0" name=""/>
        <dsp:cNvSpPr/>
      </dsp:nvSpPr>
      <dsp:spPr>
        <a:xfrm>
          <a:off x="529573" y="3530490"/>
          <a:ext cx="962860" cy="962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02E38-2105-4A02-BB15-0AEA4E51E20E}">
      <dsp:nvSpPr>
        <dsp:cNvPr id="0" name=""/>
        <dsp:cNvSpPr/>
      </dsp:nvSpPr>
      <dsp:spPr>
        <a:xfrm>
          <a:off x="2022008" y="3136592"/>
          <a:ext cx="4649738" cy="1750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8" tIns="185278" rIns="185278" bIns="185278" numCol="1" spcCol="1270" anchor="ctr" anchorCtr="0">
          <a:noAutofit/>
        </a:bodyPr>
        <a:lstStyle/>
        <a:p>
          <a:pPr marL="0" lvl="0" indent="0" algn="l" defTabSz="622300">
            <a:lnSpc>
              <a:spcPct val="90000"/>
            </a:lnSpc>
            <a:spcBef>
              <a:spcPct val="0"/>
            </a:spcBef>
            <a:spcAft>
              <a:spcPct val="35000"/>
            </a:spcAft>
            <a:buNone/>
          </a:pPr>
          <a:r>
            <a:rPr lang="en-US" sz="1400" b="0" i="0" kern="1200"/>
            <a:t>By analyzing these factors, the project seeks to develop a predictive model that can accurately estimate the probability of acceptance for each student.</a:t>
          </a:r>
          <a:endParaRPr lang="en-US" sz="1400" kern="1200"/>
        </a:p>
      </dsp:txBody>
      <dsp:txXfrm>
        <a:off x="2022008" y="3136592"/>
        <a:ext cx="4649738" cy="1750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98BA9-2F1C-4B8A-A79B-4BCC0518B9B4}">
      <dsp:nvSpPr>
        <dsp:cNvPr id="0" name=""/>
        <dsp:cNvSpPr/>
      </dsp:nvSpPr>
      <dsp:spPr>
        <a:xfrm>
          <a:off x="0" y="729"/>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AC9F4-FFE8-447F-914D-54979FA7FA72}">
      <dsp:nvSpPr>
        <dsp:cNvPr id="0" name=""/>
        <dsp:cNvSpPr/>
      </dsp:nvSpPr>
      <dsp:spPr>
        <a:xfrm>
          <a:off x="516131" y="384628"/>
          <a:ext cx="938421" cy="938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45CD3B-2332-46C5-8117-6E149CC618DE}">
      <dsp:nvSpPr>
        <dsp:cNvPr id="0" name=""/>
        <dsp:cNvSpPr/>
      </dsp:nvSpPr>
      <dsp:spPr>
        <a:xfrm>
          <a:off x="1970684" y="729"/>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066800">
            <a:lnSpc>
              <a:spcPct val="90000"/>
            </a:lnSpc>
            <a:spcBef>
              <a:spcPct val="0"/>
            </a:spcBef>
            <a:spcAft>
              <a:spcPct val="35000"/>
            </a:spcAft>
            <a:buNone/>
          </a:pPr>
          <a:r>
            <a:rPr lang="en-US" sz="2400" b="0" i="0" kern="1200"/>
            <a:t>Conduct further feature engineering and selection to improve the model's performance.</a:t>
          </a:r>
          <a:endParaRPr lang="en-US" sz="2400" kern="1200"/>
        </a:p>
      </dsp:txBody>
      <dsp:txXfrm>
        <a:off x="1970684" y="729"/>
        <a:ext cx="4908832" cy="1706220"/>
      </dsp:txXfrm>
    </dsp:sp>
    <dsp:sp modelId="{8F9D5F8D-947E-4B77-B864-6423265DCA44}">
      <dsp:nvSpPr>
        <dsp:cNvPr id="0" name=""/>
        <dsp:cNvSpPr/>
      </dsp:nvSpPr>
      <dsp:spPr>
        <a:xfrm>
          <a:off x="0" y="2133504"/>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12D72D-4A96-42BE-B142-85F12F280417}">
      <dsp:nvSpPr>
        <dsp:cNvPr id="0" name=""/>
        <dsp:cNvSpPr/>
      </dsp:nvSpPr>
      <dsp:spPr>
        <a:xfrm>
          <a:off x="516131" y="2517404"/>
          <a:ext cx="938421" cy="938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617879-0C1F-451C-8E1D-80B20F99CD6C}">
      <dsp:nvSpPr>
        <dsp:cNvPr id="0" name=""/>
        <dsp:cNvSpPr/>
      </dsp:nvSpPr>
      <dsp:spPr>
        <a:xfrm>
          <a:off x="1970684" y="2133504"/>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066800">
            <a:lnSpc>
              <a:spcPct val="90000"/>
            </a:lnSpc>
            <a:spcBef>
              <a:spcPct val="0"/>
            </a:spcBef>
            <a:spcAft>
              <a:spcPct val="35000"/>
            </a:spcAft>
            <a:buNone/>
          </a:pPr>
          <a:r>
            <a:rPr lang="en-US" sz="2400" b="0" i="0" kern="1200"/>
            <a:t>Explore different machine learning algorithms, such as Random Forest, to compare and enhance predictive capabilities.</a:t>
          </a:r>
          <a:endParaRPr lang="en-US" sz="2400" kern="1200"/>
        </a:p>
      </dsp:txBody>
      <dsp:txXfrm>
        <a:off x="1970684" y="2133504"/>
        <a:ext cx="4908832" cy="1706220"/>
      </dsp:txXfrm>
    </dsp:sp>
    <dsp:sp modelId="{D2B5A3D2-E3AA-4D16-9A81-C2D1F1A3A747}">
      <dsp:nvSpPr>
        <dsp:cNvPr id="0" name=""/>
        <dsp:cNvSpPr/>
      </dsp:nvSpPr>
      <dsp:spPr>
        <a:xfrm>
          <a:off x="0" y="4266280"/>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C64E8-C231-49E4-9FE1-028338ACAE5C}">
      <dsp:nvSpPr>
        <dsp:cNvPr id="0" name=""/>
        <dsp:cNvSpPr/>
      </dsp:nvSpPr>
      <dsp:spPr>
        <a:xfrm>
          <a:off x="516131" y="4650179"/>
          <a:ext cx="938421" cy="938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3D8C50-D487-47FB-A984-D63664C0158E}">
      <dsp:nvSpPr>
        <dsp:cNvPr id="0" name=""/>
        <dsp:cNvSpPr/>
      </dsp:nvSpPr>
      <dsp:spPr>
        <a:xfrm>
          <a:off x="1970684" y="4266280"/>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066800">
            <a:lnSpc>
              <a:spcPct val="90000"/>
            </a:lnSpc>
            <a:spcBef>
              <a:spcPct val="0"/>
            </a:spcBef>
            <a:spcAft>
              <a:spcPct val="35000"/>
            </a:spcAft>
            <a:buNone/>
          </a:pPr>
          <a:r>
            <a:rPr lang="en-US" sz="2400" b="0" i="0" kern="1200"/>
            <a:t>Collect more data or expand the dataset to include a broader range of colleges and universities.</a:t>
          </a:r>
          <a:endParaRPr lang="en-US" sz="2400" kern="1200"/>
        </a:p>
      </dsp:txBody>
      <dsp:txXfrm>
        <a:off x="1970684" y="4266280"/>
        <a:ext cx="4908832" cy="1706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0534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6639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0431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1355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1132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8867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6/13/2023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9144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77754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6339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6530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6/13/2023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65932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6/13/2023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629561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4" name="Video 43" descr="Graduates Throwing Hats">
            <a:extLst>
              <a:ext uri="{FF2B5EF4-FFF2-40B4-BE49-F238E27FC236}">
                <a16:creationId xmlns:a16="http://schemas.microsoft.com/office/drawing/2014/main" id="{124E57EC-E133-C940-CFDF-C17C8DD6B95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89"/>
          </a:xfrm>
          <a:prstGeom prst="rect">
            <a:avLst/>
          </a:prstGeom>
        </p:spPr>
      </p:pic>
      <p:grpSp>
        <p:nvGrpSpPr>
          <p:cNvPr id="45" name="Group 9">
            <a:extLst>
              <a:ext uri="{FF2B5EF4-FFF2-40B4-BE49-F238E27FC236}">
                <a16:creationId xmlns:a16="http://schemas.microsoft.com/office/drawing/2014/main" id="{9CB1D807-3EEB-4C2C-BB0A-D0BCEEDCB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85C28C9B-DBC0-4EB7-A827-052BFBE1B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1">
              <a:extLst>
                <a:ext uri="{FF2B5EF4-FFF2-40B4-BE49-F238E27FC236}">
                  <a16:creationId xmlns:a16="http://schemas.microsoft.com/office/drawing/2014/main" id="{517ED832-2CB5-4903-AC0A-917BD1C6C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62CC8E-7F3F-490C-B711-69EAAEEC2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3">
              <a:extLst>
                <a:ext uri="{FF2B5EF4-FFF2-40B4-BE49-F238E27FC236}">
                  <a16:creationId xmlns:a16="http://schemas.microsoft.com/office/drawing/2014/main" id="{557ECAE7-621B-4776-A70D-A25F86B5E5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AAC47E-A792-46F4-BA41-90DF75189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15">
              <a:extLst>
                <a:ext uri="{FF2B5EF4-FFF2-40B4-BE49-F238E27FC236}">
                  <a16:creationId xmlns:a16="http://schemas.microsoft.com/office/drawing/2014/main" id="{9422B429-CFBD-4091-8CEE-D13ED8B60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7A04DD-49BE-46D3-8731-28E84FDD2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4E739F-30C5-413C-8EA4-BB4602ACED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60A7E3-7FD4-49D0-88BB-15C672FAB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FB9D80-E16D-4A95-95BE-31119BB238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4C58E3-C8A6-49D3-94C9-28F408E97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CAC868-251E-499D-A316-BFA7329C32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E01B171-FFB9-4898-BB1E-334C8DA0A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6735B4-C0CE-4CB1-A48B-C7E974A5C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22174B-88E5-4346-948C-2391DB09B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56031D-17F0-479E-9D78-8115EB573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2D0CED-FF1F-4D83-9237-ECF071AB9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F2A4D0-BC09-4DCD-A564-189A2D30FE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8027A7-8F7C-44A0-9A47-8A5846ED44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173202-49F5-4B6E-A664-B4C32ACBD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A147072-2464-4C26-99A8-C7FDEA106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BAA553-3A27-4C3F-AC1B-F6561CE2E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05AF6F-A2AD-49B2-B02E-885B879270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655913-7D6A-4A3D-8C2D-368E99797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0CFE6D-B050-4976-A6BD-498AA80C8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74AD34-1FCB-4B49-A712-09F13BA61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380CB8-A177-49F3-965A-A2474C3AF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AF4CF7-EA4A-46F0-A2E2-0480EF8EB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1846A5-9A0F-4001-A48C-B45FA712B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338526-56C1-4F69-A9BB-2E2D52C635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D8ACE6-0B21-4216-B1B9-0ED0D7AC88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lowchart: Document 42">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2" name="Title 1">
            <a:extLst>
              <a:ext uri="{FF2B5EF4-FFF2-40B4-BE49-F238E27FC236}">
                <a16:creationId xmlns:a16="http://schemas.microsoft.com/office/drawing/2014/main" id="{EAFBD335-1DC7-DC04-A3A5-CB398E0EA661}"/>
              </a:ext>
            </a:extLst>
          </p:cNvPr>
          <p:cNvSpPr>
            <a:spLocks noGrp="1"/>
          </p:cNvSpPr>
          <p:nvPr>
            <p:ph type="ctrTitle"/>
          </p:nvPr>
        </p:nvSpPr>
        <p:spPr>
          <a:xfrm>
            <a:off x="6737131" y="746841"/>
            <a:ext cx="4783048" cy="2682160"/>
          </a:xfrm>
        </p:spPr>
        <p:txBody>
          <a:bodyPr>
            <a:normAutofit/>
          </a:bodyPr>
          <a:lstStyle/>
          <a:p>
            <a:pPr algn="r">
              <a:lnSpc>
                <a:spcPct val="90000"/>
              </a:lnSpc>
            </a:pPr>
            <a:r>
              <a:rPr lang="en-US" sz="4200" b="0" i="0">
                <a:effectLst/>
                <a:latin typeface="Söhne"/>
              </a:rPr>
              <a:t>Admission Predictor: Unlocking Your Higher Education Journey</a:t>
            </a:r>
            <a:endParaRPr lang="en-CA" sz="4200"/>
          </a:p>
        </p:txBody>
      </p:sp>
    </p:spTree>
    <p:extLst>
      <p:ext uri="{BB962C8B-B14F-4D97-AF65-F5344CB8AC3E}">
        <p14:creationId xmlns:p14="http://schemas.microsoft.com/office/powerpoint/2010/main" val="272190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8"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4"/>
                                        </p:tgtEl>
                                      </p:cBhvr>
                                    </p:cmd>
                                  </p:childTnLst>
                                </p:cTn>
                              </p:par>
                            </p:childTnLst>
                          </p:cTn>
                        </p:par>
                      </p:childTnLst>
                    </p:cTn>
                  </p:par>
                </p:childTnLst>
              </p:cTn>
              <p:nextCondLst>
                <p:cond evt="onClick" delay="0">
                  <p:tgtEl>
                    <p:spTgt spid="44"/>
                  </p:tgtEl>
                </p:cond>
              </p:nextCondLst>
            </p:seq>
            <p:video>
              <p:cMediaNode mute="1">
                <p:cTn id="12" repeatCount="indefinite" fill="hold" display="0">
                  <p:stCondLst>
                    <p:cond delay="indefinite"/>
                  </p:stCondLst>
                </p:cTn>
                <p:tgtEl>
                  <p:spTgt spid="4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43E38-F92B-18AB-EE34-9C8060F504C5}"/>
              </a:ext>
            </a:extLst>
          </p:cNvPr>
          <p:cNvPicPr>
            <a:picLocks noChangeAspect="1"/>
          </p:cNvPicPr>
          <p:nvPr/>
        </p:nvPicPr>
        <p:blipFill>
          <a:blip r:embed="rId2"/>
          <a:stretch>
            <a:fillRect/>
          </a:stretch>
        </p:blipFill>
        <p:spPr>
          <a:xfrm>
            <a:off x="1143001" y="479880"/>
            <a:ext cx="9264308" cy="5669048"/>
          </a:xfrm>
          <a:prstGeom prst="rect">
            <a:avLst/>
          </a:prstGeom>
        </p:spPr>
      </p:pic>
    </p:spTree>
    <p:extLst>
      <p:ext uri="{BB962C8B-B14F-4D97-AF65-F5344CB8AC3E}">
        <p14:creationId xmlns:p14="http://schemas.microsoft.com/office/powerpoint/2010/main" val="4134757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16383B-39B6-5B92-125F-8852B461CF37}"/>
              </a:ext>
            </a:extLst>
          </p:cNvPr>
          <p:cNvPicPr>
            <a:picLocks noChangeAspect="1"/>
          </p:cNvPicPr>
          <p:nvPr/>
        </p:nvPicPr>
        <p:blipFill>
          <a:blip r:embed="rId2"/>
          <a:stretch>
            <a:fillRect/>
          </a:stretch>
        </p:blipFill>
        <p:spPr>
          <a:xfrm>
            <a:off x="1083617" y="489377"/>
            <a:ext cx="9536758" cy="6040906"/>
          </a:xfrm>
          <a:prstGeom prst="rect">
            <a:avLst/>
          </a:prstGeom>
        </p:spPr>
      </p:pic>
    </p:spTree>
    <p:extLst>
      <p:ext uri="{BB962C8B-B14F-4D97-AF65-F5344CB8AC3E}">
        <p14:creationId xmlns:p14="http://schemas.microsoft.com/office/powerpoint/2010/main" val="213194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4AF1DF-70CD-7725-D8AC-56256D889DF7}"/>
              </a:ext>
            </a:extLst>
          </p:cNvPr>
          <p:cNvPicPr>
            <a:picLocks noChangeAspect="1"/>
          </p:cNvPicPr>
          <p:nvPr/>
        </p:nvPicPr>
        <p:blipFill>
          <a:blip r:embed="rId2"/>
          <a:stretch>
            <a:fillRect/>
          </a:stretch>
        </p:blipFill>
        <p:spPr>
          <a:xfrm>
            <a:off x="1228725" y="572418"/>
            <a:ext cx="9267825" cy="5713164"/>
          </a:xfrm>
          <a:prstGeom prst="rect">
            <a:avLst/>
          </a:prstGeom>
        </p:spPr>
      </p:pic>
    </p:spTree>
    <p:extLst>
      <p:ext uri="{BB962C8B-B14F-4D97-AF65-F5344CB8AC3E}">
        <p14:creationId xmlns:p14="http://schemas.microsoft.com/office/powerpoint/2010/main" val="293412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7B452-9221-1632-6021-6980B9B90FEC}"/>
              </a:ext>
            </a:extLst>
          </p:cNvPr>
          <p:cNvPicPr>
            <a:picLocks noChangeAspect="1"/>
          </p:cNvPicPr>
          <p:nvPr/>
        </p:nvPicPr>
        <p:blipFill>
          <a:blip r:embed="rId2"/>
          <a:stretch>
            <a:fillRect/>
          </a:stretch>
        </p:blipFill>
        <p:spPr>
          <a:xfrm>
            <a:off x="1152525" y="358676"/>
            <a:ext cx="9544050" cy="6499324"/>
          </a:xfrm>
          <a:prstGeom prst="rect">
            <a:avLst/>
          </a:prstGeom>
        </p:spPr>
      </p:pic>
    </p:spTree>
    <p:extLst>
      <p:ext uri="{BB962C8B-B14F-4D97-AF65-F5344CB8AC3E}">
        <p14:creationId xmlns:p14="http://schemas.microsoft.com/office/powerpoint/2010/main" val="319670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9">
            <a:extLst>
              <a:ext uri="{FF2B5EF4-FFF2-40B4-BE49-F238E27FC236}">
                <a16:creationId xmlns:a16="http://schemas.microsoft.com/office/drawing/2014/main" id="{9663BDD8-36FC-48B0-8862-3B51BE4F7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8" name="Group 11">
            <a:extLst>
              <a:ext uri="{FF2B5EF4-FFF2-40B4-BE49-F238E27FC236}">
                <a16:creationId xmlns:a16="http://schemas.microsoft.com/office/drawing/2014/main" id="{7188C579-6F01-4060-BF31-C045C99A6C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0CBA8DA8-7039-4026-8733-D3F4908603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B834BE-C330-4AFA-9B27-8969E16F05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41B717-A199-4EEE-8434-CBC9E5DDEA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222AF-AB0D-4F6E-896E-C17796EB66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C2DAFE-2FB9-4D8D-BD2D-ED9F5F84F2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3CD814-26D5-4D79-87E0-19D14406A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7D5AAA-C842-4E1C-BC3A-1075F625FE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A2BF58-94DC-466E-8A14-22A3DB4795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34C7E0-0590-48E8-96F6-F360D134B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0978ED-0E33-431F-AB9B-9982B4ABCD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69CC66-E364-4939-9117-F8C4F07AC5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F26B350-296D-48C7-BC91-284315CE9A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EF6201-58A9-4F7B-84D5-9B02266EC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7A0E2A-071B-4227-ACA6-A749AB0DC6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607F85-6A97-46C7-B9BC-B8505E1D6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E1BD4B-04FC-4BDC-A11E-35BD219580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F4F244-77B9-4EB1-AD29-2582BBCFF3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6CFC8A-72E2-4020-90D4-EE0E7DB39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F84F9E-4134-4152-959A-C2871B8013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FEA8FE-6283-4B9B-BEDC-A1E7B16612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3E4F08-4425-45C0-A346-73394B795B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CBF93D-BA10-477C-B721-ABCBD81D0E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F94D0A0-D5E2-47F4-B493-370EA21A26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E9B354-9221-4A81-BFAE-3F702FB53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066CD6-AB8B-4DAA-9790-FE285D793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D472A8-84A4-4E1A-83B4-DE91C32E6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8D1A4B-4E3D-422F-984A-9891E2DDFD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46BA3F-F373-412C-869A-D8736E034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07C00C-AFB6-4E7D-87B9-44268CE733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7C4703-6318-4A09-87E7-1D19FB1ADA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DFFC6F-F715-482D-BC44-6DE29BEDF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4">
            <a:extLst>
              <a:ext uri="{FF2B5EF4-FFF2-40B4-BE49-F238E27FC236}">
                <a16:creationId xmlns:a16="http://schemas.microsoft.com/office/drawing/2014/main" id="{42DA35F9-950C-4AD3-AAD4-731D45E4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2" y="206818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91A397F-D696-E2D7-3EF0-5D080DA5EB61}"/>
              </a:ext>
            </a:extLst>
          </p:cNvPr>
          <p:cNvSpPr>
            <a:spLocks noGrp="1"/>
          </p:cNvSpPr>
          <p:nvPr>
            <p:ph type="title"/>
          </p:nvPr>
        </p:nvSpPr>
        <p:spPr>
          <a:xfrm>
            <a:off x="691079" y="725951"/>
            <a:ext cx="10325000" cy="1926288"/>
          </a:xfrm>
        </p:spPr>
        <p:txBody>
          <a:bodyPr>
            <a:normAutofit/>
          </a:bodyPr>
          <a:lstStyle/>
          <a:p>
            <a:r>
              <a:rPr lang="en-CA"/>
              <a:t>Model Development and Result </a:t>
            </a:r>
            <a:endParaRPr lang="en-CA" dirty="0"/>
          </a:p>
        </p:txBody>
      </p:sp>
      <p:sp>
        <p:nvSpPr>
          <p:cNvPr id="3" name="Content Placeholder 2">
            <a:extLst>
              <a:ext uri="{FF2B5EF4-FFF2-40B4-BE49-F238E27FC236}">
                <a16:creationId xmlns:a16="http://schemas.microsoft.com/office/drawing/2014/main" id="{6D03F6DE-B3CD-B4E8-62BB-809C9E542C84}"/>
              </a:ext>
            </a:extLst>
          </p:cNvPr>
          <p:cNvSpPr>
            <a:spLocks noGrp="1"/>
          </p:cNvSpPr>
          <p:nvPr>
            <p:ph idx="1"/>
          </p:nvPr>
        </p:nvSpPr>
        <p:spPr>
          <a:xfrm>
            <a:off x="844780" y="2883015"/>
            <a:ext cx="10016666" cy="1839348"/>
          </a:xfrm>
        </p:spPr>
        <p:txBody>
          <a:bodyPr/>
          <a:lstStyle/>
          <a:p>
            <a:pPr marL="0" indent="0" defTabSz="886968">
              <a:spcBef>
                <a:spcPts val="970"/>
              </a:spcBef>
              <a:buNone/>
            </a:pPr>
            <a:r>
              <a:rPr lang="en-CA" sz="1940" kern="1200" dirty="0">
                <a:solidFill>
                  <a:schemeClr val="tx2"/>
                </a:solidFill>
                <a:latin typeface="+mn-lt"/>
                <a:ea typeface="+mn-ea"/>
                <a:cs typeface="+mn-cs"/>
              </a:rPr>
              <a:t>Linear Regression</a:t>
            </a:r>
          </a:p>
          <a:p>
            <a:pPr marL="221742" indent="-221742" defTabSz="886968">
              <a:spcBef>
                <a:spcPts val="970"/>
              </a:spcBef>
              <a:buFont typeface="Wingdings" panose="05000000000000000000" pitchFamily="2" charset="2"/>
              <a:buChar char="Ø"/>
            </a:pPr>
            <a:r>
              <a:rPr lang="en-US" sz="1940" kern="1200" dirty="0">
                <a:solidFill>
                  <a:schemeClr val="tx2"/>
                </a:solidFill>
                <a:latin typeface="Söhne"/>
                <a:ea typeface="+mn-ea"/>
                <a:cs typeface="+mn-cs"/>
              </a:rPr>
              <a:t>Split into training and testing sets, with a test size of 20% and training 80%</a:t>
            </a:r>
          </a:p>
          <a:p>
            <a:pPr marL="221742" indent="-221742" defTabSz="886968">
              <a:spcBef>
                <a:spcPts val="970"/>
              </a:spcBef>
              <a:buFont typeface="Wingdings" panose="05000000000000000000" pitchFamily="2" charset="2"/>
              <a:buChar char="Ø"/>
            </a:pPr>
            <a:r>
              <a:rPr lang="en-US" sz="1940" kern="1200" dirty="0">
                <a:solidFill>
                  <a:schemeClr val="tx2"/>
                </a:solidFill>
                <a:latin typeface="Söhne"/>
                <a:ea typeface="+mn-ea"/>
                <a:cs typeface="+mn-cs"/>
              </a:rPr>
              <a:t>Performance metrics used for evaluation are </a:t>
            </a:r>
            <a:r>
              <a:rPr lang="en-US" sz="1940" b="1" kern="1200" dirty="0">
                <a:solidFill>
                  <a:schemeClr val="tx2"/>
                </a:solidFill>
                <a:latin typeface="Söhne"/>
                <a:ea typeface="+mn-ea"/>
                <a:cs typeface="+mn-cs"/>
              </a:rPr>
              <a:t>Mean Squared Error (MSE), Mean Absolute Error (MAE), </a:t>
            </a:r>
            <a:r>
              <a:rPr lang="en-US" sz="1940" kern="1200" dirty="0">
                <a:solidFill>
                  <a:schemeClr val="tx2"/>
                </a:solidFill>
                <a:latin typeface="Söhne"/>
                <a:ea typeface="+mn-ea"/>
                <a:cs typeface="+mn-cs"/>
              </a:rPr>
              <a:t>and </a:t>
            </a:r>
            <a:r>
              <a:rPr lang="en-US" sz="1940" b="1" kern="1200" dirty="0">
                <a:solidFill>
                  <a:schemeClr val="tx2"/>
                </a:solidFill>
                <a:latin typeface="Söhne"/>
                <a:ea typeface="+mn-ea"/>
                <a:cs typeface="+mn-cs"/>
              </a:rPr>
              <a:t>R-squared score</a:t>
            </a:r>
            <a:r>
              <a:rPr lang="en-US" sz="1940" kern="1200" dirty="0">
                <a:solidFill>
                  <a:schemeClr val="tx2"/>
                </a:solidFill>
                <a:latin typeface="Söhne"/>
                <a:ea typeface="+mn-ea"/>
                <a:cs typeface="+mn-cs"/>
              </a:rPr>
              <a:t>.</a:t>
            </a:r>
          </a:p>
          <a:p>
            <a:pPr marL="221742" indent="-221742" defTabSz="886968">
              <a:spcBef>
                <a:spcPts val="970"/>
              </a:spcBef>
              <a:buFont typeface="Wingdings" panose="05000000000000000000" pitchFamily="2" charset="2"/>
              <a:buChar char="Ø"/>
            </a:pPr>
            <a:endParaRPr lang="en-US" sz="1940" kern="1200" dirty="0">
              <a:solidFill>
                <a:schemeClr val="tx2"/>
              </a:solidFill>
              <a:latin typeface="Söhne"/>
              <a:ea typeface="+mn-ea"/>
              <a:cs typeface="+mn-cs"/>
            </a:endParaRPr>
          </a:p>
          <a:p>
            <a:pPr marL="221742" indent="-221742" defTabSz="886968">
              <a:spcBef>
                <a:spcPts val="970"/>
              </a:spcBef>
              <a:buFont typeface="Wingdings" panose="05000000000000000000" pitchFamily="2" charset="2"/>
              <a:buChar char="Ø"/>
            </a:pPr>
            <a:endParaRPr lang="en-US" sz="1940" kern="1200" dirty="0">
              <a:solidFill>
                <a:schemeClr val="tx2"/>
              </a:solidFill>
              <a:latin typeface="Söhne"/>
              <a:ea typeface="+mn-ea"/>
              <a:cs typeface="+mn-cs"/>
            </a:endParaRPr>
          </a:p>
          <a:p>
            <a:pPr marL="221742" indent="-221742" defTabSz="886968">
              <a:spcBef>
                <a:spcPts val="970"/>
              </a:spcBef>
              <a:buFont typeface="Wingdings" panose="05000000000000000000" pitchFamily="2" charset="2"/>
              <a:buChar char="Ø"/>
            </a:pPr>
            <a:endParaRPr lang="en-US" sz="1940" kern="1200" dirty="0">
              <a:solidFill>
                <a:schemeClr val="tx2"/>
              </a:solidFill>
              <a:latin typeface="Söhne"/>
              <a:ea typeface="+mn-ea"/>
              <a:cs typeface="+mn-cs"/>
            </a:endParaRPr>
          </a:p>
          <a:p>
            <a:pPr marL="221742" indent="-221742" defTabSz="886968">
              <a:spcBef>
                <a:spcPts val="970"/>
              </a:spcBef>
              <a:buFont typeface="Wingdings" panose="05000000000000000000" pitchFamily="2" charset="2"/>
              <a:buChar char="Ø"/>
            </a:pPr>
            <a:endParaRPr lang="en-CA" sz="1940" kern="1200" dirty="0">
              <a:solidFill>
                <a:schemeClr val="tx2"/>
              </a:solidFill>
              <a:latin typeface="+mn-lt"/>
              <a:ea typeface="+mn-ea"/>
              <a:cs typeface="+mn-cs"/>
            </a:endParaRPr>
          </a:p>
          <a:p>
            <a:endParaRPr lang="en-CA" dirty="0"/>
          </a:p>
        </p:txBody>
      </p:sp>
      <p:sp>
        <p:nvSpPr>
          <p:cNvPr id="5" name="TextBox 4">
            <a:extLst>
              <a:ext uri="{FF2B5EF4-FFF2-40B4-BE49-F238E27FC236}">
                <a16:creationId xmlns:a16="http://schemas.microsoft.com/office/drawing/2014/main" id="{BA61BBE7-7EBA-223F-5C76-374E88A5BAD7}"/>
              </a:ext>
            </a:extLst>
          </p:cNvPr>
          <p:cNvSpPr txBox="1"/>
          <p:nvPr/>
        </p:nvSpPr>
        <p:spPr>
          <a:xfrm flipH="1">
            <a:off x="844780" y="4975819"/>
            <a:ext cx="4090897" cy="1406154"/>
          </a:xfrm>
          <a:prstGeom prst="rect">
            <a:avLst/>
          </a:prstGeom>
          <a:noFill/>
        </p:spPr>
        <p:txBody>
          <a:bodyPr wrap="square" rtlCol="0">
            <a:spAutoFit/>
          </a:bodyPr>
          <a:lstStyle/>
          <a:p>
            <a:pPr marL="277178" indent="-277178" defTabSz="886968">
              <a:spcAft>
                <a:spcPts val="600"/>
              </a:spcAft>
              <a:buFont typeface="Arial" panose="020B0604020202020204" pitchFamily="34" charset="0"/>
              <a:buChar char="•"/>
            </a:pPr>
            <a:r>
              <a:rPr lang="en-US" sz="1746" kern="1200">
                <a:solidFill>
                  <a:schemeClr val="tx1"/>
                </a:solidFill>
                <a:latin typeface="+mn-lt"/>
                <a:ea typeface="+mn-ea"/>
                <a:cs typeface="+mn-cs"/>
              </a:rPr>
              <a:t>Mean Squared Error: 345.81108</a:t>
            </a:r>
          </a:p>
          <a:p>
            <a:pPr marL="277178" indent="-277178" defTabSz="886968">
              <a:spcAft>
                <a:spcPts val="600"/>
              </a:spcAft>
              <a:buFont typeface="Arial" panose="020B0604020202020204" pitchFamily="34" charset="0"/>
              <a:buChar char="•"/>
            </a:pPr>
            <a:r>
              <a:rPr lang="en-US" sz="1746" kern="1200">
                <a:solidFill>
                  <a:schemeClr val="tx1"/>
                </a:solidFill>
                <a:latin typeface="+mn-lt"/>
                <a:ea typeface="+mn-ea"/>
                <a:cs typeface="+mn-cs"/>
              </a:rPr>
              <a:t>Mean Absolute Error: 13.65897</a:t>
            </a:r>
          </a:p>
          <a:p>
            <a:pPr marL="277178" indent="-277178" defTabSz="886968">
              <a:spcAft>
                <a:spcPts val="600"/>
              </a:spcAft>
              <a:buFont typeface="Arial" panose="020B0604020202020204" pitchFamily="34" charset="0"/>
              <a:buChar char="•"/>
            </a:pPr>
            <a:r>
              <a:rPr lang="en-US" sz="1746" kern="1200">
                <a:solidFill>
                  <a:schemeClr val="tx1"/>
                </a:solidFill>
                <a:latin typeface="+mn-lt"/>
                <a:ea typeface="+mn-ea"/>
                <a:cs typeface="+mn-cs"/>
              </a:rPr>
              <a:t>R-squared Score: 0.41981</a:t>
            </a:r>
          </a:p>
          <a:p>
            <a:pPr>
              <a:spcAft>
                <a:spcPts val="600"/>
              </a:spcAft>
            </a:pPr>
            <a:endParaRPr lang="en-CA"/>
          </a:p>
        </p:txBody>
      </p:sp>
    </p:spTree>
    <p:extLst>
      <p:ext uri="{BB962C8B-B14F-4D97-AF65-F5344CB8AC3E}">
        <p14:creationId xmlns:p14="http://schemas.microsoft.com/office/powerpoint/2010/main" val="91315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9522FA1-FD39-D8A2-C4B4-C6444648DE8F}"/>
              </a:ext>
            </a:extLst>
          </p:cNvPr>
          <p:cNvSpPr>
            <a:spLocks noGrp="1"/>
          </p:cNvSpPr>
          <p:nvPr>
            <p:ph type="title"/>
          </p:nvPr>
        </p:nvSpPr>
        <p:spPr>
          <a:xfrm>
            <a:off x="691079" y="725950"/>
            <a:ext cx="3428812" cy="5436630"/>
          </a:xfrm>
        </p:spPr>
        <p:txBody>
          <a:bodyPr anchor="ctr">
            <a:normAutofit/>
          </a:bodyPr>
          <a:lstStyle/>
          <a:p>
            <a:r>
              <a:rPr lang="en-CA" dirty="0"/>
              <a:t>Next Steps</a:t>
            </a:r>
          </a:p>
        </p:txBody>
      </p:sp>
      <p:graphicFrame>
        <p:nvGraphicFramePr>
          <p:cNvPr id="5" name="Content Placeholder 2">
            <a:extLst>
              <a:ext uri="{FF2B5EF4-FFF2-40B4-BE49-F238E27FC236}">
                <a16:creationId xmlns:a16="http://schemas.microsoft.com/office/drawing/2014/main" id="{2E3C4371-CDE4-F4CE-DC69-3FE949EEFBCF}"/>
              </a:ext>
            </a:extLst>
          </p:cNvPr>
          <p:cNvGraphicFramePr>
            <a:graphicFrameLocks noGrp="1"/>
          </p:cNvGraphicFramePr>
          <p:nvPr>
            <p:ph idx="1"/>
            <p:extLst>
              <p:ext uri="{D42A27DB-BD31-4B8C-83A1-F6EECF244321}">
                <p14:modId xmlns:p14="http://schemas.microsoft.com/office/powerpoint/2010/main" val="1628030437"/>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9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ight Triangle 39">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2" name="Rectangle 41">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4" name="Group 43">
            <a:extLst>
              <a:ext uri="{FF2B5EF4-FFF2-40B4-BE49-F238E27FC236}">
                <a16:creationId xmlns:a16="http://schemas.microsoft.com/office/drawing/2014/main" id="{5DBF4C08-1E63-4DF5-8493-1C3BBDCA3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B0172335-C8F3-4867-9911-2F5BD212C8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BDAF4F-CC6E-411F-A8CD-919C9BF088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A124D5-EC6C-40E8-A453-8021DEF63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7C4E89-FF36-4C86-8662-1B0DE7F21A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28F9F7-96C0-40B6-8FEC-1204F7E57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F2264B-0EBB-4AE9-B192-C49A51638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0A4381-2144-4FCB-95A1-1538834F48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FDAAE2-E1A2-4517-838D-DB7B1BE30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7BBB666-4FE4-459B-AA22-99776D6B0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23CB0F-9564-4C2B-8847-CECC117187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A06EBC9-FF83-480F-BAFC-F11C07A10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B19B23-13F1-4B16-9E14-7C8A6CD4BC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4C9EBB-4687-4958-B779-A7E68209D7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3686F2B-B045-40CC-B434-69B83AA19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4C71E8-FEA3-4F9B-AC53-A8374AA97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743F8F-79CE-483D-884E-4737026CEA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687DE6-BF15-4C4D-A34A-43FE9DF28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C30A15-74C6-479D-9415-BD3A15509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9D2221-2473-4D0C-867E-15E42CEDAC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7B0AC9-52B2-49AE-B9F4-5130967F95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DA4F0D5-4E38-4439-957C-14C7B2C44B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1DB7A2-5177-4E09-ACE9-15F56E7A02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7AF76B-566E-437B-9B3D-C6061B789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CCD94C-5468-4E4D-83E1-087C30B10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DE3320-D7F0-4B34-979B-D695DA2634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961C1D5-CC28-4E56-8667-F195AC96C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8B42B07-3D51-413F-9B94-05C768982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497D7-863D-4842-99B7-A1B3711A97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9017E5D-F3C5-4CE7-B844-A566DFB81B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CC2EB5-F3D5-40B2-B140-F5A643C3A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C7D98B-0230-4C73-9AFC-BF783AAC5C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7C9BAD-EF69-C5CB-CBDB-EEA4D420FFB0}"/>
              </a:ext>
            </a:extLst>
          </p:cNvPr>
          <p:cNvSpPr>
            <a:spLocks noGrp="1"/>
          </p:cNvSpPr>
          <p:nvPr>
            <p:ph type="title"/>
          </p:nvPr>
        </p:nvSpPr>
        <p:spPr>
          <a:xfrm>
            <a:off x="1182775" y="1122363"/>
            <a:ext cx="9807425" cy="2306634"/>
          </a:xfrm>
        </p:spPr>
        <p:txBody>
          <a:bodyPr vert="horz" lIns="91440" tIns="45720" rIns="91440" bIns="45720" rtlCol="0" anchor="b">
            <a:normAutofit/>
          </a:bodyPr>
          <a:lstStyle/>
          <a:p>
            <a:pPr algn="ctr"/>
            <a:r>
              <a:rPr lang="en-US" sz="5400"/>
              <a:t>Thank You</a:t>
            </a:r>
          </a:p>
        </p:txBody>
      </p:sp>
      <p:sp>
        <p:nvSpPr>
          <p:cNvPr id="77" name="Right Triangle 76">
            <a:extLst>
              <a:ext uri="{FF2B5EF4-FFF2-40B4-BE49-F238E27FC236}">
                <a16:creationId xmlns:a16="http://schemas.microsoft.com/office/drawing/2014/main" id="{1B82D339-163C-4586-A620-52BB056E6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4053" y="-28575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6137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81F3259-C616-63C9-3DA7-413D0387DD22}"/>
              </a:ext>
            </a:extLst>
          </p:cNvPr>
          <p:cNvSpPr>
            <a:spLocks noGrp="1"/>
          </p:cNvSpPr>
          <p:nvPr>
            <p:ph type="title"/>
          </p:nvPr>
        </p:nvSpPr>
        <p:spPr>
          <a:xfrm>
            <a:off x="691079" y="725952"/>
            <a:ext cx="4038652" cy="1881178"/>
          </a:xfrm>
        </p:spPr>
        <p:txBody>
          <a:bodyPr>
            <a:normAutofit/>
          </a:bodyPr>
          <a:lstStyle/>
          <a:p>
            <a:r>
              <a:rPr lang="en-CA" dirty="0"/>
              <a:t>Team Members</a:t>
            </a:r>
          </a:p>
        </p:txBody>
      </p:sp>
      <p:sp>
        <p:nvSpPr>
          <p:cNvPr id="3" name="Content Placeholder 2">
            <a:extLst>
              <a:ext uri="{FF2B5EF4-FFF2-40B4-BE49-F238E27FC236}">
                <a16:creationId xmlns:a16="http://schemas.microsoft.com/office/drawing/2014/main" id="{15231EFF-50FB-42EC-62C6-6953C555E66F}"/>
              </a:ext>
            </a:extLst>
          </p:cNvPr>
          <p:cNvSpPr>
            <a:spLocks noGrp="1"/>
          </p:cNvSpPr>
          <p:nvPr>
            <p:ph idx="1"/>
          </p:nvPr>
        </p:nvSpPr>
        <p:spPr>
          <a:xfrm>
            <a:off x="691079" y="2886117"/>
            <a:ext cx="4038652" cy="3276824"/>
          </a:xfrm>
        </p:spPr>
        <p:txBody>
          <a:bodyPr>
            <a:normAutofit/>
          </a:bodyPr>
          <a:lstStyle/>
          <a:p>
            <a:pPr marL="36900" lvl="0" indent="0">
              <a:buNone/>
            </a:pPr>
            <a:r>
              <a:rPr lang="en-US"/>
              <a:t>Jalpa Tank</a:t>
            </a:r>
          </a:p>
          <a:p>
            <a:pPr marL="36900" lvl="0" indent="0">
              <a:buNone/>
            </a:pPr>
            <a:r>
              <a:rPr lang="en-US"/>
              <a:t>Megha Chaudhary</a:t>
            </a:r>
          </a:p>
          <a:p>
            <a:pPr marL="36900" lvl="0" indent="0">
              <a:buNone/>
            </a:pPr>
            <a:r>
              <a:rPr lang="en-US"/>
              <a:t>Rahil Pancholi</a:t>
            </a:r>
          </a:p>
          <a:p>
            <a:pPr marL="36900" lvl="0" indent="0">
              <a:buNone/>
            </a:pPr>
            <a:r>
              <a:rPr lang="en-US"/>
              <a:t>Siddharth </a:t>
            </a:r>
            <a:r>
              <a:rPr lang="en-US" err="1"/>
              <a:t>Mahidhar</a:t>
            </a:r>
            <a:endParaRPr lang="en-US"/>
          </a:p>
        </p:txBody>
      </p:sp>
      <p:pic>
        <p:nvPicPr>
          <p:cNvPr id="7" name="Graphic 6" descr="User">
            <a:extLst>
              <a:ext uri="{FF2B5EF4-FFF2-40B4-BE49-F238E27FC236}">
                <a16:creationId xmlns:a16="http://schemas.microsoft.com/office/drawing/2014/main" id="{4CC5D3BD-02C3-5F0A-DB46-ABB574CB3D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0024" y="729344"/>
            <a:ext cx="5414060" cy="5414060"/>
          </a:xfrm>
          <a:prstGeom prst="rect">
            <a:avLst/>
          </a:prstGeom>
        </p:spPr>
      </p:pic>
    </p:spTree>
    <p:extLst>
      <p:ext uri="{BB962C8B-B14F-4D97-AF65-F5344CB8AC3E}">
        <p14:creationId xmlns:p14="http://schemas.microsoft.com/office/powerpoint/2010/main" val="389276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39EC45B-1B41-BED4-C97F-CC0ABDFB5B84}"/>
              </a:ext>
            </a:extLst>
          </p:cNvPr>
          <p:cNvSpPr>
            <a:spLocks noGrp="1"/>
          </p:cNvSpPr>
          <p:nvPr>
            <p:ph type="title"/>
          </p:nvPr>
        </p:nvSpPr>
        <p:spPr>
          <a:xfrm>
            <a:off x="691079" y="725950"/>
            <a:ext cx="3428812" cy="5436630"/>
          </a:xfrm>
        </p:spPr>
        <p:txBody>
          <a:bodyPr anchor="ctr">
            <a:normAutofit/>
          </a:bodyPr>
          <a:lstStyle/>
          <a:p>
            <a:r>
              <a:rPr lang="en-CA" dirty="0"/>
              <a:t>Index</a:t>
            </a:r>
          </a:p>
        </p:txBody>
      </p:sp>
      <p:graphicFrame>
        <p:nvGraphicFramePr>
          <p:cNvPr id="5" name="Content Placeholder 2">
            <a:extLst>
              <a:ext uri="{FF2B5EF4-FFF2-40B4-BE49-F238E27FC236}">
                <a16:creationId xmlns:a16="http://schemas.microsoft.com/office/drawing/2014/main" id="{6A6A5B27-52AC-CA03-710F-F332F488A237}"/>
              </a:ext>
            </a:extLst>
          </p:cNvPr>
          <p:cNvGraphicFramePr>
            <a:graphicFrameLocks noGrp="1"/>
          </p:cNvGraphicFramePr>
          <p:nvPr>
            <p:ph idx="1"/>
            <p:extLst>
              <p:ext uri="{D42A27DB-BD31-4B8C-83A1-F6EECF244321}">
                <p14:modId xmlns:p14="http://schemas.microsoft.com/office/powerpoint/2010/main" val="3491786849"/>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652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9DBC-6AC7-DEB2-8C1B-122AE376CD0F}"/>
              </a:ext>
            </a:extLst>
          </p:cNvPr>
          <p:cNvSpPr>
            <a:spLocks noGrp="1"/>
          </p:cNvSpPr>
          <p:nvPr>
            <p:ph type="title"/>
          </p:nvPr>
        </p:nvSpPr>
        <p:spPr/>
        <p:txBody>
          <a:bodyPr/>
          <a:lstStyle/>
          <a:p>
            <a:r>
              <a:rPr lang="en-US" dirty="0"/>
              <a:t>Problem Statement</a:t>
            </a:r>
            <a:endParaRPr lang="en-CA" dirty="0"/>
          </a:p>
        </p:txBody>
      </p:sp>
      <p:sp>
        <p:nvSpPr>
          <p:cNvPr id="3" name="Content Placeholder 2">
            <a:extLst>
              <a:ext uri="{FF2B5EF4-FFF2-40B4-BE49-F238E27FC236}">
                <a16:creationId xmlns:a16="http://schemas.microsoft.com/office/drawing/2014/main" id="{114BA941-DC66-EBE9-F26C-AB14A3F816EB}"/>
              </a:ext>
            </a:extLst>
          </p:cNvPr>
          <p:cNvSpPr>
            <a:spLocks noGrp="1"/>
          </p:cNvSpPr>
          <p:nvPr>
            <p:ph idx="1"/>
          </p:nvPr>
        </p:nvSpPr>
        <p:spPr/>
        <p:txBody>
          <a:bodyPr>
            <a:normAutofit lnSpcReduction="10000"/>
          </a:bodyPr>
          <a:lstStyle/>
          <a:p>
            <a:pPr>
              <a:lnSpc>
                <a:spcPct val="100000"/>
              </a:lnSpc>
            </a:pPr>
            <a:r>
              <a:rPr lang="en-US" sz="2000" dirty="0">
                <a:latin typeface="+mj-lt"/>
                <a:ea typeface="+mj-ea"/>
              </a:rPr>
              <a:t>The college application process is a crucial and often overwhelming phase for students seeking admission to higher education institutions. Students invest significant time and effort into completing applications, writing essays, and preparing for standardized tests. However, the uncertainty surrounding college acceptance decisions can cause anxiety and hinder students' ability to make informed choices.</a:t>
            </a:r>
          </a:p>
          <a:p>
            <a:pPr>
              <a:lnSpc>
                <a:spcPct val="100000"/>
              </a:lnSpc>
            </a:pPr>
            <a:r>
              <a:rPr lang="en-US" sz="2000" dirty="0">
                <a:latin typeface="+mj-lt"/>
                <a:ea typeface="+mj-ea"/>
              </a:rPr>
              <a:t>The problem at hand is the lack of a reliable and accessible tool that can accurately predict a student's likelihood of being accepted into specific colleges or universities. Existing acceptance rate data alone does not provide a comprehensive picture, as each institution considers a variety of factors, such as GPA, test scores, extracurricular activities, and recommendation letters, when evaluating applicants. Therefore, there is a need for a data-driven solution that can leverage historical admissions data and incorporate multiple variables to generate accurate predictions.</a:t>
            </a:r>
          </a:p>
          <a:p>
            <a:pPr marL="36900" lvl="0" indent="0">
              <a:lnSpc>
                <a:spcPct val="100000"/>
              </a:lnSpc>
              <a:buNone/>
            </a:pPr>
            <a:endParaRPr lang="en-US" sz="2000" dirty="0"/>
          </a:p>
          <a:p>
            <a:endParaRPr lang="en-CA" dirty="0"/>
          </a:p>
        </p:txBody>
      </p:sp>
    </p:spTree>
    <p:extLst>
      <p:ext uri="{BB962C8B-B14F-4D97-AF65-F5344CB8AC3E}">
        <p14:creationId xmlns:p14="http://schemas.microsoft.com/office/powerpoint/2010/main" val="365065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4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94" name="Group 5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5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D03684B-E186-08B8-451C-5CBC05918F5C}"/>
              </a:ext>
            </a:extLst>
          </p:cNvPr>
          <p:cNvSpPr>
            <a:spLocks noGrp="1"/>
          </p:cNvSpPr>
          <p:nvPr>
            <p:ph type="title"/>
          </p:nvPr>
        </p:nvSpPr>
        <p:spPr>
          <a:xfrm>
            <a:off x="6671339" y="345147"/>
            <a:ext cx="4927425" cy="996676"/>
          </a:xfrm>
        </p:spPr>
        <p:txBody>
          <a:bodyPr>
            <a:normAutofit/>
          </a:bodyPr>
          <a:lstStyle/>
          <a:p>
            <a:r>
              <a:rPr lang="en-CA" dirty="0"/>
              <a:t>Project Goal</a:t>
            </a:r>
          </a:p>
        </p:txBody>
      </p:sp>
      <p:pic>
        <p:nvPicPr>
          <p:cNvPr id="5" name="Picture 4" descr="Abstract blurred public library with bookshelves">
            <a:extLst>
              <a:ext uri="{FF2B5EF4-FFF2-40B4-BE49-F238E27FC236}">
                <a16:creationId xmlns:a16="http://schemas.microsoft.com/office/drawing/2014/main" id="{CD0BAA67-26B6-563B-BEDE-76C8EC7BC3ED}"/>
              </a:ext>
            </a:extLst>
          </p:cNvPr>
          <p:cNvPicPr>
            <a:picLocks noChangeAspect="1"/>
          </p:cNvPicPr>
          <p:nvPr/>
        </p:nvPicPr>
        <p:blipFill rotWithShape="1">
          <a:blip r:embed="rId2"/>
          <a:srcRect l="10337" r="32675" b="-1"/>
          <a:stretch/>
        </p:blipFill>
        <p:spPr>
          <a:xfrm>
            <a:off x="1" y="-3809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84" name="Right Triangle 8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528B653E-C27A-8195-AB60-3B39F89E3CF8}"/>
              </a:ext>
            </a:extLst>
          </p:cNvPr>
          <p:cNvSpPr>
            <a:spLocks noGrp="1"/>
          </p:cNvSpPr>
          <p:nvPr>
            <p:ph idx="1"/>
          </p:nvPr>
        </p:nvSpPr>
        <p:spPr>
          <a:xfrm>
            <a:off x="6088653" y="1581152"/>
            <a:ext cx="5588996" cy="4550896"/>
          </a:xfrm>
        </p:spPr>
        <p:txBody>
          <a:bodyPr>
            <a:normAutofit/>
          </a:bodyPr>
          <a:lstStyle/>
          <a:p>
            <a:pPr>
              <a:lnSpc>
                <a:spcPct val="100000"/>
              </a:lnSpc>
            </a:pPr>
            <a:r>
              <a:rPr lang="en-US" sz="1800" b="0" i="0" dirty="0">
                <a:effectLst/>
                <a:latin typeface="Söhne"/>
              </a:rPr>
              <a:t>The goal of this project is to develop a machine learning model that can effectively predict the chances of admission for students applying to colleges and universities. By analyzing various factors such as academic performance, language proficiency, study gap, and more, the aim is to provide international students with valuable insights and guidance in their college selection process. The project strives to empower students with accurate predictions to enhance their decision-making and increase their chances of securing admission into their desired educational institutions.</a:t>
            </a:r>
            <a:endParaRPr lang="en-CA" sz="1800" dirty="0"/>
          </a:p>
        </p:txBody>
      </p:sp>
    </p:spTree>
    <p:extLst>
      <p:ext uri="{BB962C8B-B14F-4D97-AF65-F5344CB8AC3E}">
        <p14:creationId xmlns:p14="http://schemas.microsoft.com/office/powerpoint/2010/main" val="282746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1CA5A2BA-DBDE-4483-82BC-E9AC301143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06C13366-AD70-4B62-BC2D-121247683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A631E8-02ED-4AB6-AD22-F04F50899C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A3F83A-6855-4849-BB65-3B48B71584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58E793-99E8-4700-BF43-6E263DF938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5BBFA0-8283-4266-8E61-C48782219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CB7AB0-37F1-4D1C-A2F3-2AE9EEF13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37B60A-7DFD-4A1A-A504-357840BD19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F1AB2E-8A25-4A9D-B0CA-BEBF4DC6FA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EFA06E-0412-4727-B333-737F2D739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A6D96B-F4B8-44CD-96D8-BCF924424D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48E628-DF57-4837-8069-6BC964F64C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EAE112-999F-427B-9945-C7800E78F0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348351-098D-4A1D-AEEB-2417AC439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17C746-B35A-4AEC-A518-1CD38697E1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2162B3-D9B6-47E4-86D7-09F14EA0D9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B506092-8E34-4C0E-8639-F64B90934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F7A3D-5119-4D17-B141-D99675AEC8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81F098-4A0D-409C-9B54-3C79DE50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64028F-04CB-42A2-AF06-EEBCC35A8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1A63DE-8636-4F3E-98FB-5D6CAC0889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60058-EAEB-4649-9D36-1D8DD7C016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AF5109-018D-477A-B22E-BF32C6F85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57E5B2-B4FE-4110-9EC3-B53598CBCD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4AEBE5-F22C-4C8A-85E1-C859861F8C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64DC65-C30F-4631-86AF-45EDDDF88C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334650-6CB8-4DA8-8BD7-46E333496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2C9476D-7C51-4B6D-9157-3A26FE7BC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7EF706-D10E-4C48-8C99-7C7C2435B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405583-CFCC-42C4-BD0F-8DEF36910D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AEF53F-FCA7-42EC-979B-F9D1663A53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4AA1A4-0C25-4D3A-BAB9-B8FAA9169B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53DA7024-E510-4B81-9D55-662B65F93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7290691" y="-2812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CFF40EC-694C-24AD-08D2-4E955FB3E8CB}"/>
              </a:ext>
            </a:extLst>
          </p:cNvPr>
          <p:cNvSpPr>
            <a:spLocks noGrp="1"/>
          </p:cNvSpPr>
          <p:nvPr>
            <p:ph type="title"/>
          </p:nvPr>
        </p:nvSpPr>
        <p:spPr>
          <a:xfrm>
            <a:off x="7837476" y="705225"/>
            <a:ext cx="3913360" cy="5436630"/>
          </a:xfrm>
        </p:spPr>
        <p:txBody>
          <a:bodyPr anchor="ctr">
            <a:normAutofit/>
          </a:bodyPr>
          <a:lstStyle/>
          <a:p>
            <a:r>
              <a:rPr lang="en-CA" b="0" i="0" dirty="0">
                <a:effectLst/>
                <a:latin typeface="Söhne"/>
              </a:rPr>
              <a:t>Factors Influencing Acceptance</a:t>
            </a:r>
            <a:endParaRPr lang="en-CA" dirty="0"/>
          </a:p>
        </p:txBody>
      </p:sp>
      <p:graphicFrame>
        <p:nvGraphicFramePr>
          <p:cNvPr id="7" name="Content Placeholder 2">
            <a:extLst>
              <a:ext uri="{FF2B5EF4-FFF2-40B4-BE49-F238E27FC236}">
                <a16:creationId xmlns:a16="http://schemas.microsoft.com/office/drawing/2014/main" id="{C5D2F77C-D99B-694D-7140-F2CA19BBE71B}"/>
              </a:ext>
            </a:extLst>
          </p:cNvPr>
          <p:cNvGraphicFramePr>
            <a:graphicFrameLocks noGrp="1"/>
          </p:cNvGraphicFramePr>
          <p:nvPr>
            <p:ph idx="1"/>
            <p:extLst>
              <p:ext uri="{D42A27DB-BD31-4B8C-83A1-F6EECF244321}">
                <p14:modId xmlns:p14="http://schemas.microsoft.com/office/powerpoint/2010/main" val="2062817604"/>
              </p:ext>
            </p:extLst>
          </p:nvPr>
        </p:nvGraphicFramePr>
        <p:xfrm>
          <a:off x="691078" y="725949"/>
          <a:ext cx="6671747" cy="5835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94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4A58D-C788-4F75-B5D1-921E78FF29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C27BC05A-659D-4294-B1DB-0412C6A1E3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A8233F-A451-46B4-BED4-27DD64582D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A4F6C4-FDB0-4115-ABAE-9A5A8CED0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C99737-F794-494E-8C0C-76B75CC9D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F02DA6-DBA7-462E-82AD-42EEDC280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E71D6B-949D-4D9E-9EEA-56A8D498A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EFD95D-F204-41B7-9C56-DBF1155EC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3D25B4-D3D4-4B6C-A740-E8FD4409B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FB8D2F-FC2D-463E-A588-218B5ED1F9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BB6B9-EAEA-43A1-9449-A10294E4F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C62509-6F9A-4A66-AE78-EF71FE7D4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0D677E-8866-4D5C-91F9-90001EBE8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C1C222-FB70-4063-9BF6-25E5394546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48C3B78-3424-4DF2-AE25-BC08956E2B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9169EC-7A8F-439B-BDD2-669CDE6D9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25A96E-5FA1-467F-8929-E9F3A4D42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167E38-35D8-4680-8EF9-67045C8AA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E9F9CA-B0D2-4D5B-BA3E-D9F5817AF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909765-556E-4AA4-8CA8-34ABA30EB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E7D9C-D2A0-4C04-AC8C-CC796A575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13C351-6AD8-4CC8-85E6-1382AA235C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90FC97-7BCE-42C2-9768-14559A44A0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2B857D-BE14-48CD-8F4D-0E882D328E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2E92CD-7175-484E-B557-CF29951C2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B179EA7-0CFA-4FE9-BEF1-462C0ED396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66676B7-1322-4E27-9218-6D5E8B0EC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26F347-76EB-45F8-9B81-653E64A00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E93AAC-F0A9-4B35-A413-A322DB9FC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45F376-7C0E-4F7E-816B-48D485A8C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F4E9A3-2521-4838-9AA2-A5D5020D46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D0F8335-C6C7-4994-9ECB-54F0EB8C5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17D11638-D7E0-4D85-B1A6-AF57358C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0" y="205909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3FDC8E7-C2C9-58BF-F5FE-807AD487A4F4}"/>
              </a:ext>
            </a:extLst>
          </p:cNvPr>
          <p:cNvSpPr>
            <a:spLocks noGrp="1"/>
          </p:cNvSpPr>
          <p:nvPr>
            <p:ph type="title"/>
          </p:nvPr>
        </p:nvSpPr>
        <p:spPr>
          <a:xfrm>
            <a:off x="597423" y="51062"/>
            <a:ext cx="10611627" cy="1916619"/>
          </a:xfrm>
        </p:spPr>
        <p:txBody>
          <a:bodyPr>
            <a:normAutofit/>
          </a:bodyPr>
          <a:lstStyle/>
          <a:p>
            <a:r>
              <a:rPr lang="en-CA" dirty="0"/>
              <a:t>Datasets</a:t>
            </a:r>
          </a:p>
        </p:txBody>
      </p:sp>
      <p:sp>
        <p:nvSpPr>
          <p:cNvPr id="3" name="Content Placeholder 2">
            <a:extLst>
              <a:ext uri="{FF2B5EF4-FFF2-40B4-BE49-F238E27FC236}">
                <a16:creationId xmlns:a16="http://schemas.microsoft.com/office/drawing/2014/main" id="{892A2B8F-8AB4-8DB3-9CCB-6643F2B19AFE}"/>
              </a:ext>
            </a:extLst>
          </p:cNvPr>
          <p:cNvSpPr>
            <a:spLocks noGrp="1"/>
          </p:cNvSpPr>
          <p:nvPr>
            <p:ph idx="1"/>
          </p:nvPr>
        </p:nvSpPr>
        <p:spPr>
          <a:xfrm>
            <a:off x="385056" y="2139397"/>
            <a:ext cx="5287508" cy="3996656"/>
          </a:xfrm>
        </p:spPr>
        <p:txBody>
          <a:bodyPr anchor="ctr">
            <a:normAutofit/>
          </a:bodyPr>
          <a:lstStyle/>
          <a:p>
            <a:pPr marL="0" indent="0">
              <a:lnSpc>
                <a:spcPct val="100000"/>
              </a:lnSpc>
              <a:buNone/>
            </a:pPr>
            <a:r>
              <a:rPr lang="en-US" sz="1800" dirty="0"/>
              <a:t>     Collected data through data scraping from various Ontario universities and colleges.</a:t>
            </a:r>
          </a:p>
          <a:p>
            <a:pPr>
              <a:lnSpc>
                <a:spcPct val="100000"/>
              </a:lnSpc>
            </a:pPr>
            <a:r>
              <a:rPr lang="en-US" sz="1800" dirty="0"/>
              <a:t>Algonquin College</a:t>
            </a:r>
          </a:p>
          <a:p>
            <a:pPr>
              <a:lnSpc>
                <a:spcPct val="100000"/>
              </a:lnSpc>
            </a:pPr>
            <a:r>
              <a:rPr lang="en-US" sz="1800" dirty="0"/>
              <a:t>Fanshawe College</a:t>
            </a:r>
          </a:p>
          <a:p>
            <a:pPr>
              <a:lnSpc>
                <a:spcPct val="100000"/>
              </a:lnSpc>
            </a:pPr>
            <a:r>
              <a:rPr lang="en-US" sz="1800" dirty="0"/>
              <a:t>St. Clair College</a:t>
            </a:r>
          </a:p>
          <a:p>
            <a:pPr>
              <a:lnSpc>
                <a:spcPct val="100000"/>
              </a:lnSpc>
            </a:pPr>
            <a:r>
              <a:rPr lang="en-US" sz="1800" dirty="0"/>
              <a:t>Niagara College</a:t>
            </a:r>
          </a:p>
          <a:p>
            <a:pPr>
              <a:lnSpc>
                <a:spcPct val="100000"/>
              </a:lnSpc>
            </a:pPr>
            <a:r>
              <a:rPr lang="en-US" sz="1800" dirty="0"/>
              <a:t>George Brown College</a:t>
            </a:r>
          </a:p>
          <a:p>
            <a:pPr>
              <a:lnSpc>
                <a:spcPct val="100000"/>
              </a:lnSpc>
            </a:pPr>
            <a:r>
              <a:rPr lang="en-US" sz="1800" dirty="0"/>
              <a:t>Conestoga College</a:t>
            </a:r>
          </a:p>
          <a:p>
            <a:pPr>
              <a:lnSpc>
                <a:spcPct val="100000"/>
              </a:lnSpc>
            </a:pPr>
            <a:r>
              <a:rPr lang="en-US" sz="1800" dirty="0"/>
              <a:t>University of Waterloo.</a:t>
            </a:r>
          </a:p>
          <a:p>
            <a:pPr>
              <a:lnSpc>
                <a:spcPct val="100000"/>
              </a:lnSpc>
            </a:pPr>
            <a:endParaRPr lang="en-US" sz="1800" dirty="0"/>
          </a:p>
        </p:txBody>
      </p:sp>
      <p:pic>
        <p:nvPicPr>
          <p:cNvPr id="7" name="Graphic 6" descr="Bar chart">
            <a:extLst>
              <a:ext uri="{FF2B5EF4-FFF2-40B4-BE49-F238E27FC236}">
                <a16:creationId xmlns:a16="http://schemas.microsoft.com/office/drawing/2014/main" id="{9EC6BBF1-451D-45CC-AA52-9094EC08D0CB}"/>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146" y="2884572"/>
            <a:ext cx="3251482" cy="3251482"/>
          </a:xfrm>
          <a:prstGeom prst="rect">
            <a:avLst/>
          </a:prstGeom>
        </p:spPr>
      </p:pic>
    </p:spTree>
    <p:extLst>
      <p:ext uri="{BB962C8B-B14F-4D97-AF65-F5344CB8AC3E}">
        <p14:creationId xmlns:p14="http://schemas.microsoft.com/office/powerpoint/2010/main" val="256308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9">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44">
            <a:extLst>
              <a:ext uri="{FF2B5EF4-FFF2-40B4-BE49-F238E27FC236}">
                <a16:creationId xmlns:a16="http://schemas.microsoft.com/office/drawing/2014/main" id="{CFB7A4C9-92CD-44D3-A28C-FA35567A97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96A0B86B-E5EF-4C51-B73A-A72785A88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28325C5-8310-4D23-B08F-74CD90E13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BE24A6-CB18-43D8-A955-7A58E56A6D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0E549F-E66C-4639-8216-4DB579766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2D53E2-5427-44D7-90B2-B51D613980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7F2D63-B189-47CB-BCBA-06F99730A5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23A140-3CAD-4933-988D-8A11B94F3D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10EC65-0AB7-4EB5-9FD1-9781DDEC5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B4B2E0-F6F4-4605-8A70-1EC201401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CBBB60-6409-4C10-A9AD-DFE815933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A1C4D2-346C-4562-9B1C-0DF21AA31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C6324E-B1C3-40D9-9D58-1A1671A53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1307B7-2B8E-42C8-8DC0-B24B63021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AD637B-3870-4191-9D4A-4FBA8707E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1E9181-21F5-407D-B7B8-764C9137D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262C9F-5298-4F8D-8FC8-28A2E8371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8A1B5C-3C6B-45F6-AC1C-82A3E934D6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6AF6588-0730-4D45-AF19-1655AFFD9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862BC1-DD1E-4786-BD5C-270D7DCFA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8CD048-7F9C-418A-9F39-9C140BF375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E062D0-55D1-418A-9BDB-308FD770B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794E89-09BF-4BFA-8CB0-E669836577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49DB15-C4FA-4634-B6DD-6C9EF1424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C1CA597-C684-4685-831F-816D17D73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626A90-4A74-41FA-A4D2-30E16164F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7012B9-C53C-47B9-809C-EC0E79839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DA3DCC-1755-48A1-8AE0-9EDE322823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6A4BA0-7434-42B8-B04D-AC831B85F8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F3FA5CC-6091-4DB0-9B9A-81F9572FD2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A4CE318-4D10-46AE-B51B-22B2B0CC17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9119ED3-C89C-4B2F-B7A4-F3B45A6EC0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9ED2952-862F-A331-9220-275E9BEA9DFE}"/>
              </a:ext>
            </a:extLst>
          </p:cNvPr>
          <p:cNvPicPr>
            <a:picLocks noChangeAspect="1"/>
          </p:cNvPicPr>
          <p:nvPr/>
        </p:nvPicPr>
        <p:blipFill rotWithShape="1">
          <a:blip r:embed="rId2"/>
          <a:srcRect t="14736" b="434"/>
          <a:stretch/>
        </p:blipFill>
        <p:spPr>
          <a:xfrm>
            <a:off x="213830" y="650269"/>
            <a:ext cx="11797565" cy="5554358"/>
          </a:xfrm>
          <a:prstGeom prst="rect">
            <a:avLst/>
          </a:prstGeom>
        </p:spPr>
      </p:pic>
    </p:spTree>
    <p:extLst>
      <p:ext uri="{BB962C8B-B14F-4D97-AF65-F5344CB8AC3E}">
        <p14:creationId xmlns:p14="http://schemas.microsoft.com/office/powerpoint/2010/main" val="3983358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4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46">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Right Triangle 79">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FAF0748-9891-65AC-A766-EC2807FA0787}"/>
              </a:ext>
            </a:extLst>
          </p:cNvPr>
          <p:cNvSpPr>
            <a:spLocks noGrp="1"/>
          </p:cNvSpPr>
          <p:nvPr>
            <p:ph type="title"/>
          </p:nvPr>
        </p:nvSpPr>
        <p:spPr>
          <a:xfrm>
            <a:off x="691078" y="722903"/>
            <a:ext cx="3930417" cy="2479772"/>
          </a:xfrm>
        </p:spPr>
        <p:txBody>
          <a:bodyPr vert="horz" lIns="91440" tIns="45720" rIns="91440" bIns="45720" rtlCol="0" anchor="b">
            <a:normAutofit/>
          </a:bodyPr>
          <a:lstStyle/>
          <a:p>
            <a:pPr>
              <a:lnSpc>
                <a:spcPct val="90000"/>
              </a:lnSpc>
            </a:pPr>
            <a:r>
              <a:rPr lang="en-US" sz="3400"/>
              <a:t>EDA AND PREPROCESSING</a:t>
            </a:r>
          </a:p>
        </p:txBody>
      </p:sp>
      <p:pic>
        <p:nvPicPr>
          <p:cNvPr id="5" name="Content Placeholder 4">
            <a:extLst>
              <a:ext uri="{FF2B5EF4-FFF2-40B4-BE49-F238E27FC236}">
                <a16:creationId xmlns:a16="http://schemas.microsoft.com/office/drawing/2014/main" id="{256EBE76-548B-4434-D94E-429EC0EFD9FB}"/>
              </a:ext>
            </a:extLst>
          </p:cNvPr>
          <p:cNvPicPr>
            <a:picLocks noGrp="1" noChangeAspect="1"/>
          </p:cNvPicPr>
          <p:nvPr>
            <p:ph idx="1"/>
          </p:nvPr>
        </p:nvPicPr>
        <p:blipFill>
          <a:blip r:embed="rId2"/>
          <a:stretch>
            <a:fillRect/>
          </a:stretch>
        </p:blipFill>
        <p:spPr>
          <a:xfrm>
            <a:off x="4276408" y="1107565"/>
            <a:ext cx="7716850" cy="4533649"/>
          </a:xfrm>
          <a:prstGeom prst="rect">
            <a:avLst/>
          </a:prstGeom>
        </p:spPr>
      </p:pic>
    </p:spTree>
    <p:extLst>
      <p:ext uri="{BB962C8B-B14F-4D97-AF65-F5344CB8AC3E}">
        <p14:creationId xmlns:p14="http://schemas.microsoft.com/office/powerpoint/2010/main" val="696075289"/>
      </p:ext>
    </p:extLst>
  </p:cSld>
  <p:clrMapOvr>
    <a:masterClrMapping/>
  </p:clrMapOvr>
</p:sld>
</file>

<file path=ppt/theme/theme1.xml><?xml version="1.0" encoding="utf-8"?>
<a:theme xmlns:a="http://schemas.openxmlformats.org/drawingml/2006/main" name="CosineVTI">
  <a:themeElements>
    <a:clrScheme name="AnalogousFromRegularSeedLeftStep">
      <a:dk1>
        <a:srgbClr val="000000"/>
      </a:dk1>
      <a:lt1>
        <a:srgbClr val="FFFFFF"/>
      </a:lt1>
      <a:dk2>
        <a:srgbClr val="22243E"/>
      </a:dk2>
      <a:lt2>
        <a:srgbClr val="E8E2E5"/>
      </a:lt2>
      <a:accent1>
        <a:srgbClr val="47B479"/>
      </a:accent1>
      <a:accent2>
        <a:srgbClr val="3BB140"/>
      </a:accent2>
      <a:accent3>
        <a:srgbClr val="6DB146"/>
      </a:accent3>
      <a:accent4>
        <a:srgbClr val="93AB39"/>
      </a:accent4>
      <a:accent5>
        <a:srgbClr val="B69F47"/>
      </a:accent5>
      <a:accent6>
        <a:srgbClr val="B1683B"/>
      </a:accent6>
      <a:hlink>
        <a:srgbClr val="BF3F84"/>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94</TotalTime>
  <Words>503</Words>
  <Application>Microsoft Office PowerPoint</Application>
  <PresentationFormat>Widescreen</PresentationFormat>
  <Paragraphs>46</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Grandview</vt:lpstr>
      <vt:lpstr>Söhne</vt:lpstr>
      <vt:lpstr>Wingdings</vt:lpstr>
      <vt:lpstr>CosineVTI</vt:lpstr>
      <vt:lpstr>Admission Predictor: Unlocking Your Higher Education Journey</vt:lpstr>
      <vt:lpstr>Team Members</vt:lpstr>
      <vt:lpstr>Index</vt:lpstr>
      <vt:lpstr>Problem Statement</vt:lpstr>
      <vt:lpstr>Project Goal</vt:lpstr>
      <vt:lpstr>Factors Influencing Acceptance</vt:lpstr>
      <vt:lpstr>Datasets</vt:lpstr>
      <vt:lpstr>PowerPoint Presentation</vt:lpstr>
      <vt:lpstr>EDA AND PREPROCESSING</vt:lpstr>
      <vt:lpstr>PowerPoint Presentation</vt:lpstr>
      <vt:lpstr>PowerPoint Presentation</vt:lpstr>
      <vt:lpstr>PowerPoint Presentation</vt:lpstr>
      <vt:lpstr>PowerPoint Presentation</vt:lpstr>
      <vt:lpstr>Model Development and Result </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Admission Predictor: Unlocking Your Higher Education Journey</dc:title>
  <dc:creator>Jalpa Pramodkumar Tank</dc:creator>
  <cp:lastModifiedBy>Jalpa Pramodkumar Tank</cp:lastModifiedBy>
  <cp:revision>1</cp:revision>
  <dcterms:created xsi:type="dcterms:W3CDTF">2023-06-13T11:42:36Z</dcterms:created>
  <dcterms:modified xsi:type="dcterms:W3CDTF">2023-06-13T13:17:28Z</dcterms:modified>
</cp:coreProperties>
</file>